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45"/>
  </p:notesMasterIdLst>
  <p:handoutMasterIdLst>
    <p:handoutMasterId r:id="rId46"/>
  </p:handoutMasterIdLst>
  <p:sldIdLst>
    <p:sldId id="473" r:id="rId2"/>
    <p:sldId id="474" r:id="rId3"/>
    <p:sldId id="679" r:id="rId4"/>
    <p:sldId id="680" r:id="rId5"/>
    <p:sldId id="693" r:id="rId6"/>
    <p:sldId id="681" r:id="rId7"/>
    <p:sldId id="694" r:id="rId8"/>
    <p:sldId id="682" r:id="rId9"/>
    <p:sldId id="683" r:id="rId10"/>
    <p:sldId id="695" r:id="rId11"/>
    <p:sldId id="684" r:id="rId12"/>
    <p:sldId id="685" r:id="rId13"/>
    <p:sldId id="686" r:id="rId14"/>
    <p:sldId id="687" r:id="rId15"/>
    <p:sldId id="699" r:id="rId16"/>
    <p:sldId id="688" r:id="rId17"/>
    <p:sldId id="690" r:id="rId18"/>
    <p:sldId id="697" r:id="rId19"/>
    <p:sldId id="691" r:id="rId20"/>
    <p:sldId id="698" r:id="rId21"/>
    <p:sldId id="692" r:id="rId22"/>
    <p:sldId id="600" r:id="rId23"/>
    <p:sldId id="617" r:id="rId24"/>
    <p:sldId id="663" r:id="rId25"/>
    <p:sldId id="611" r:id="rId26"/>
    <p:sldId id="612" r:id="rId27"/>
    <p:sldId id="613" r:id="rId28"/>
    <p:sldId id="667" r:id="rId29"/>
    <p:sldId id="668" r:id="rId30"/>
    <p:sldId id="669" r:id="rId31"/>
    <p:sldId id="670" r:id="rId32"/>
    <p:sldId id="671" r:id="rId33"/>
    <p:sldId id="672" r:id="rId34"/>
    <p:sldId id="673" r:id="rId35"/>
    <p:sldId id="674" r:id="rId36"/>
    <p:sldId id="675" r:id="rId37"/>
    <p:sldId id="676" r:id="rId38"/>
    <p:sldId id="678" r:id="rId39"/>
    <p:sldId id="664" r:id="rId40"/>
    <p:sldId id="614" r:id="rId41"/>
    <p:sldId id="615" r:id="rId42"/>
    <p:sldId id="616" r:id="rId43"/>
    <p:sldId id="599"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6699"/>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414" autoAdjust="0"/>
    <p:restoredTop sz="94035" autoAdjust="0"/>
  </p:normalViewPr>
  <p:slideViewPr>
    <p:cSldViewPr>
      <p:cViewPr varScale="1">
        <p:scale>
          <a:sx n="70" d="100"/>
          <a:sy n="70" d="100"/>
        </p:scale>
        <p:origin x="1596"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E5C275-4549-4FE0-95E8-7E394C29FA51}" type="doc">
      <dgm:prSet loTypeId="urn:microsoft.com/office/officeart/2005/8/layout/equation2" loCatId="process" qsTypeId="urn:microsoft.com/office/officeart/2005/8/quickstyle/simple4" qsCatId="simple" csTypeId="urn:microsoft.com/office/officeart/2005/8/colors/accent0_2" csCatId="mainScheme" phldr="1"/>
      <dgm:spPr/>
      <dgm:t>
        <a:bodyPr/>
        <a:lstStyle/>
        <a:p>
          <a:endParaRPr lang="en-US"/>
        </a:p>
      </dgm:t>
    </dgm:pt>
    <dgm:pt modelId="{859BA38A-4A28-443B-A992-852F73DDEDF9}">
      <dgm:prSet phldrT="[Text]">
        <dgm:style>
          <a:lnRef idx="2">
            <a:schemeClr val="accent2"/>
          </a:lnRef>
          <a:fillRef idx="1">
            <a:schemeClr val="lt1"/>
          </a:fillRef>
          <a:effectRef idx="0">
            <a:schemeClr val="accent2"/>
          </a:effectRef>
          <a:fontRef idx="minor">
            <a:schemeClr val="dk1"/>
          </a:fontRef>
        </dgm:style>
      </dgm:prSet>
      <dgm:spPr>
        <a:ln w="76200"/>
      </dgm:spPr>
      <dgm:t>
        <a:bodyPr/>
        <a:lstStyle/>
        <a:p>
          <a:r>
            <a:rPr lang="en-US" b="1" dirty="0" smtClean="0">
              <a:solidFill>
                <a:schemeClr val="tx1"/>
              </a:solidFill>
            </a:rPr>
            <a:t>New Idea</a:t>
          </a:r>
          <a:endParaRPr lang="en-US" b="1" dirty="0">
            <a:solidFill>
              <a:schemeClr val="tx1"/>
            </a:solidFill>
          </a:endParaRPr>
        </a:p>
      </dgm:t>
    </dgm:pt>
    <dgm:pt modelId="{3BCE7A97-AD60-478F-900C-A72721CADA31}" type="parTrans" cxnId="{55380370-63C1-4F70-9144-AA7BE8275077}">
      <dgm:prSet/>
      <dgm:spPr/>
      <dgm:t>
        <a:bodyPr/>
        <a:lstStyle/>
        <a:p>
          <a:endParaRPr lang="en-US"/>
        </a:p>
      </dgm:t>
    </dgm:pt>
    <dgm:pt modelId="{5D1AAAA4-A9DC-4B7D-997E-B883480BEBDC}" type="sibTrans" cxnId="{55380370-63C1-4F70-9144-AA7BE8275077}">
      <dgm:prSet>
        <dgm:style>
          <a:lnRef idx="2">
            <a:schemeClr val="dk1"/>
          </a:lnRef>
          <a:fillRef idx="1">
            <a:schemeClr val="lt1"/>
          </a:fillRef>
          <a:effectRef idx="0">
            <a:schemeClr val="dk1"/>
          </a:effectRef>
          <a:fontRef idx="minor">
            <a:schemeClr val="dk1"/>
          </a:fontRef>
        </dgm:style>
      </dgm:prSet>
      <dgm:spPr>
        <a:ln w="76200">
          <a:solidFill>
            <a:schemeClr val="accent1"/>
          </a:solidFill>
        </a:ln>
      </dgm:spPr>
      <dgm:t>
        <a:bodyPr/>
        <a:lstStyle/>
        <a:p>
          <a:endParaRPr lang="en-US" dirty="0">
            <a:solidFill>
              <a:srgbClr val="FF0000"/>
            </a:solidFill>
          </a:endParaRPr>
        </a:p>
      </dgm:t>
    </dgm:pt>
    <dgm:pt modelId="{66E45F30-424F-47A3-A9E5-DF968CFDC934}">
      <dgm:prSet phldrT="[Text]">
        <dgm:style>
          <a:lnRef idx="2">
            <a:schemeClr val="accent2"/>
          </a:lnRef>
          <a:fillRef idx="1">
            <a:schemeClr val="lt1"/>
          </a:fillRef>
          <a:effectRef idx="0">
            <a:schemeClr val="accent2"/>
          </a:effectRef>
          <a:fontRef idx="minor">
            <a:schemeClr val="dk1"/>
          </a:fontRef>
        </dgm:style>
      </dgm:prSet>
      <dgm:spPr>
        <a:ln w="76200"/>
      </dgm:spPr>
      <dgm:t>
        <a:bodyPr/>
        <a:lstStyle/>
        <a:p>
          <a:r>
            <a:rPr lang="en-US" b="1" dirty="0" smtClean="0">
              <a:solidFill>
                <a:schemeClr val="tx1"/>
              </a:solidFill>
            </a:rPr>
            <a:t>Correct Method</a:t>
          </a:r>
          <a:endParaRPr lang="en-US" b="1" dirty="0">
            <a:solidFill>
              <a:schemeClr val="tx1"/>
            </a:solidFill>
          </a:endParaRPr>
        </a:p>
      </dgm:t>
    </dgm:pt>
    <dgm:pt modelId="{79184582-0112-4A35-8A03-70DB519CE354}" type="parTrans" cxnId="{2D4218C3-FE10-4906-9263-0B7E62ED36B6}">
      <dgm:prSet/>
      <dgm:spPr/>
      <dgm:t>
        <a:bodyPr/>
        <a:lstStyle/>
        <a:p>
          <a:endParaRPr lang="en-US"/>
        </a:p>
      </dgm:t>
    </dgm:pt>
    <dgm:pt modelId="{18897E0E-7EA7-4259-855A-8B53E23A4FE2}" type="sibTrans" cxnId="{2D4218C3-FE10-4906-9263-0B7E62ED36B6}">
      <dgm:prSet>
        <dgm:style>
          <a:lnRef idx="2">
            <a:schemeClr val="dk1"/>
          </a:lnRef>
          <a:fillRef idx="1">
            <a:schemeClr val="lt1"/>
          </a:fillRef>
          <a:effectRef idx="0">
            <a:schemeClr val="dk1"/>
          </a:effectRef>
          <a:fontRef idx="minor">
            <a:schemeClr val="dk1"/>
          </a:fontRef>
        </dgm:style>
      </dgm:prSet>
      <dgm:spPr>
        <a:ln w="76200">
          <a:solidFill>
            <a:schemeClr val="accent1"/>
          </a:solidFill>
        </a:ln>
      </dgm:spPr>
      <dgm:t>
        <a:bodyPr/>
        <a:lstStyle/>
        <a:p>
          <a:endParaRPr lang="en-US"/>
        </a:p>
      </dgm:t>
    </dgm:pt>
    <dgm:pt modelId="{8C75FD90-F63C-43E4-8483-94E93432EB47}">
      <dgm:prSet phldrT="[Text]">
        <dgm:style>
          <a:lnRef idx="2">
            <a:schemeClr val="accent6"/>
          </a:lnRef>
          <a:fillRef idx="1">
            <a:schemeClr val="lt1"/>
          </a:fillRef>
          <a:effectRef idx="0">
            <a:schemeClr val="accent6"/>
          </a:effectRef>
          <a:fontRef idx="minor">
            <a:schemeClr val="dk1"/>
          </a:fontRef>
        </dgm:style>
      </dgm:prSet>
      <dgm:spPr>
        <a:ln w="76200"/>
      </dgm:spPr>
      <dgm:t>
        <a:bodyPr/>
        <a:lstStyle/>
        <a:p>
          <a:r>
            <a:rPr lang="en-US" b="1" dirty="0" smtClean="0">
              <a:solidFill>
                <a:srgbClr val="009900"/>
              </a:solidFill>
            </a:rPr>
            <a:t>Good Research</a:t>
          </a:r>
          <a:endParaRPr lang="en-US" b="1" dirty="0">
            <a:solidFill>
              <a:srgbClr val="009900"/>
            </a:solidFill>
          </a:endParaRPr>
        </a:p>
      </dgm:t>
    </dgm:pt>
    <dgm:pt modelId="{9693B083-4B06-42DC-800B-4433C7345896}" type="parTrans" cxnId="{7D6A46CE-FE95-431E-8D19-622D51A4C540}">
      <dgm:prSet/>
      <dgm:spPr/>
      <dgm:t>
        <a:bodyPr/>
        <a:lstStyle/>
        <a:p>
          <a:endParaRPr lang="en-US"/>
        </a:p>
      </dgm:t>
    </dgm:pt>
    <dgm:pt modelId="{F7038E60-C517-4B49-92E6-2BBAE511E99F}" type="sibTrans" cxnId="{7D6A46CE-FE95-431E-8D19-622D51A4C540}">
      <dgm:prSet/>
      <dgm:spPr/>
      <dgm:t>
        <a:bodyPr/>
        <a:lstStyle/>
        <a:p>
          <a:endParaRPr lang="en-US"/>
        </a:p>
      </dgm:t>
    </dgm:pt>
    <dgm:pt modelId="{24BF6937-36B6-4624-B466-17CE4D820987}" type="pres">
      <dgm:prSet presAssocID="{2CE5C275-4549-4FE0-95E8-7E394C29FA51}" presName="Name0" presStyleCnt="0">
        <dgm:presLayoutVars>
          <dgm:dir/>
          <dgm:resizeHandles val="exact"/>
        </dgm:presLayoutVars>
      </dgm:prSet>
      <dgm:spPr/>
      <dgm:t>
        <a:bodyPr/>
        <a:lstStyle/>
        <a:p>
          <a:endParaRPr lang="en-US"/>
        </a:p>
      </dgm:t>
    </dgm:pt>
    <dgm:pt modelId="{855F1DD0-DEDC-4B4A-AAE6-11B993303810}" type="pres">
      <dgm:prSet presAssocID="{2CE5C275-4549-4FE0-95E8-7E394C29FA51}" presName="vNodes" presStyleCnt="0"/>
      <dgm:spPr/>
      <dgm:t>
        <a:bodyPr/>
        <a:lstStyle/>
        <a:p>
          <a:endParaRPr lang="en-US"/>
        </a:p>
      </dgm:t>
    </dgm:pt>
    <dgm:pt modelId="{3B81474E-080A-43E2-AFA6-8B5F2CA2B95D}" type="pres">
      <dgm:prSet presAssocID="{859BA38A-4A28-443B-A992-852F73DDEDF9}" presName="node" presStyleLbl="node1" presStyleIdx="0" presStyleCnt="3" custLinFactNeighborX="903" custLinFactNeighborY="12833">
        <dgm:presLayoutVars>
          <dgm:bulletEnabled val="1"/>
        </dgm:presLayoutVars>
      </dgm:prSet>
      <dgm:spPr/>
      <dgm:t>
        <a:bodyPr/>
        <a:lstStyle/>
        <a:p>
          <a:endParaRPr lang="en-US"/>
        </a:p>
      </dgm:t>
    </dgm:pt>
    <dgm:pt modelId="{9319ACBE-E191-43B8-AB55-42DE8A06D6EA}" type="pres">
      <dgm:prSet presAssocID="{5D1AAAA4-A9DC-4B7D-997E-B883480BEBDC}" presName="spacerT" presStyleCnt="0"/>
      <dgm:spPr/>
      <dgm:t>
        <a:bodyPr/>
        <a:lstStyle/>
        <a:p>
          <a:endParaRPr lang="en-US"/>
        </a:p>
      </dgm:t>
    </dgm:pt>
    <dgm:pt modelId="{6FBE78E8-DEA5-4A14-8BB7-B2BD8B240E93}" type="pres">
      <dgm:prSet presAssocID="{5D1AAAA4-A9DC-4B7D-997E-B883480BEBDC}" presName="sibTrans" presStyleLbl="sibTrans2D1" presStyleIdx="0" presStyleCnt="2"/>
      <dgm:spPr/>
      <dgm:t>
        <a:bodyPr/>
        <a:lstStyle/>
        <a:p>
          <a:endParaRPr lang="en-US"/>
        </a:p>
      </dgm:t>
    </dgm:pt>
    <dgm:pt modelId="{5DF58970-AFEA-41A2-888C-7BE6552C277E}" type="pres">
      <dgm:prSet presAssocID="{5D1AAAA4-A9DC-4B7D-997E-B883480BEBDC}" presName="spacerB" presStyleCnt="0"/>
      <dgm:spPr/>
      <dgm:t>
        <a:bodyPr/>
        <a:lstStyle/>
        <a:p>
          <a:endParaRPr lang="en-US"/>
        </a:p>
      </dgm:t>
    </dgm:pt>
    <dgm:pt modelId="{DA55FD1A-9360-42EC-AC32-442B3AA43CEC}" type="pres">
      <dgm:prSet presAssocID="{66E45F30-424F-47A3-A9E5-DF968CFDC934}" presName="node" presStyleLbl="node1" presStyleIdx="1" presStyleCnt="3">
        <dgm:presLayoutVars>
          <dgm:bulletEnabled val="1"/>
        </dgm:presLayoutVars>
      </dgm:prSet>
      <dgm:spPr/>
      <dgm:t>
        <a:bodyPr/>
        <a:lstStyle/>
        <a:p>
          <a:endParaRPr lang="en-US"/>
        </a:p>
      </dgm:t>
    </dgm:pt>
    <dgm:pt modelId="{688055DB-12E4-4EAE-93CE-5B578F66D504}" type="pres">
      <dgm:prSet presAssocID="{2CE5C275-4549-4FE0-95E8-7E394C29FA51}" presName="sibTransLast" presStyleLbl="sibTrans2D1" presStyleIdx="1" presStyleCnt="2" custScaleX="122355"/>
      <dgm:spPr/>
      <dgm:t>
        <a:bodyPr/>
        <a:lstStyle/>
        <a:p>
          <a:endParaRPr lang="en-US"/>
        </a:p>
      </dgm:t>
    </dgm:pt>
    <dgm:pt modelId="{89689752-EE5C-4CB0-B49B-9457CBC894C7}" type="pres">
      <dgm:prSet presAssocID="{2CE5C275-4549-4FE0-95E8-7E394C29FA51}" presName="connectorText" presStyleLbl="sibTrans2D1" presStyleIdx="1" presStyleCnt="2"/>
      <dgm:spPr/>
      <dgm:t>
        <a:bodyPr/>
        <a:lstStyle/>
        <a:p>
          <a:endParaRPr lang="en-US"/>
        </a:p>
      </dgm:t>
    </dgm:pt>
    <dgm:pt modelId="{63287153-9AAE-4826-937C-C7E5BF8CA7C7}" type="pres">
      <dgm:prSet presAssocID="{2CE5C275-4549-4FE0-95E8-7E394C29FA51}" presName="lastNode" presStyleLbl="node1" presStyleIdx="2" presStyleCnt="3" custScaleX="56592" custScaleY="54003" custLinFactX="517" custLinFactNeighborX="100000" custLinFactNeighborY="416">
        <dgm:presLayoutVars>
          <dgm:bulletEnabled val="1"/>
        </dgm:presLayoutVars>
      </dgm:prSet>
      <dgm:spPr/>
      <dgm:t>
        <a:bodyPr/>
        <a:lstStyle/>
        <a:p>
          <a:endParaRPr lang="en-US"/>
        </a:p>
      </dgm:t>
    </dgm:pt>
  </dgm:ptLst>
  <dgm:cxnLst>
    <dgm:cxn modelId="{8A5E0B94-522C-4D49-BC92-CC024BC27438}" type="presOf" srcId="{18897E0E-7EA7-4259-855A-8B53E23A4FE2}" destId="{688055DB-12E4-4EAE-93CE-5B578F66D504}" srcOrd="0" destOrd="0" presId="urn:microsoft.com/office/officeart/2005/8/layout/equation2"/>
    <dgm:cxn modelId="{7D6A46CE-FE95-431E-8D19-622D51A4C540}" srcId="{2CE5C275-4549-4FE0-95E8-7E394C29FA51}" destId="{8C75FD90-F63C-43E4-8483-94E93432EB47}" srcOrd="2" destOrd="0" parTransId="{9693B083-4B06-42DC-800B-4433C7345896}" sibTransId="{F7038E60-C517-4B49-92E6-2BBAE511E99F}"/>
    <dgm:cxn modelId="{2BE5EACC-6A1D-466B-A92C-AC7432CB03E8}" type="presOf" srcId="{859BA38A-4A28-443B-A992-852F73DDEDF9}" destId="{3B81474E-080A-43E2-AFA6-8B5F2CA2B95D}" srcOrd="0" destOrd="0" presId="urn:microsoft.com/office/officeart/2005/8/layout/equation2"/>
    <dgm:cxn modelId="{2D4218C3-FE10-4906-9263-0B7E62ED36B6}" srcId="{2CE5C275-4549-4FE0-95E8-7E394C29FA51}" destId="{66E45F30-424F-47A3-A9E5-DF968CFDC934}" srcOrd="1" destOrd="0" parTransId="{79184582-0112-4A35-8A03-70DB519CE354}" sibTransId="{18897E0E-7EA7-4259-855A-8B53E23A4FE2}"/>
    <dgm:cxn modelId="{EADF12AB-5F22-43A6-805E-465874A99C56}" type="presOf" srcId="{2CE5C275-4549-4FE0-95E8-7E394C29FA51}" destId="{24BF6937-36B6-4624-B466-17CE4D820987}" srcOrd="0" destOrd="0" presId="urn:microsoft.com/office/officeart/2005/8/layout/equation2"/>
    <dgm:cxn modelId="{132CD72B-7A34-41EC-8810-3820A5D9E621}" type="presOf" srcId="{5D1AAAA4-A9DC-4B7D-997E-B883480BEBDC}" destId="{6FBE78E8-DEA5-4A14-8BB7-B2BD8B240E93}" srcOrd="0" destOrd="0" presId="urn:microsoft.com/office/officeart/2005/8/layout/equation2"/>
    <dgm:cxn modelId="{55380370-63C1-4F70-9144-AA7BE8275077}" srcId="{2CE5C275-4549-4FE0-95E8-7E394C29FA51}" destId="{859BA38A-4A28-443B-A992-852F73DDEDF9}" srcOrd="0" destOrd="0" parTransId="{3BCE7A97-AD60-478F-900C-A72721CADA31}" sibTransId="{5D1AAAA4-A9DC-4B7D-997E-B883480BEBDC}"/>
    <dgm:cxn modelId="{F3AA0BCD-9D3D-4B5B-90A0-BEE3DD7BF85F}" type="presOf" srcId="{66E45F30-424F-47A3-A9E5-DF968CFDC934}" destId="{DA55FD1A-9360-42EC-AC32-442B3AA43CEC}" srcOrd="0" destOrd="0" presId="urn:microsoft.com/office/officeart/2005/8/layout/equation2"/>
    <dgm:cxn modelId="{F17D3A78-CF92-4A71-8218-A8E99CB3C0C8}" type="presOf" srcId="{8C75FD90-F63C-43E4-8483-94E93432EB47}" destId="{63287153-9AAE-4826-937C-C7E5BF8CA7C7}" srcOrd="0" destOrd="0" presId="urn:microsoft.com/office/officeart/2005/8/layout/equation2"/>
    <dgm:cxn modelId="{17DF2302-62D2-43AB-9833-F396BE67A8CB}" type="presOf" srcId="{18897E0E-7EA7-4259-855A-8B53E23A4FE2}" destId="{89689752-EE5C-4CB0-B49B-9457CBC894C7}" srcOrd="1" destOrd="0" presId="urn:microsoft.com/office/officeart/2005/8/layout/equation2"/>
    <dgm:cxn modelId="{380B1598-7EA1-42CD-8274-BCB4E84A657E}" type="presParOf" srcId="{24BF6937-36B6-4624-B466-17CE4D820987}" destId="{855F1DD0-DEDC-4B4A-AAE6-11B993303810}" srcOrd="0" destOrd="0" presId="urn:microsoft.com/office/officeart/2005/8/layout/equation2"/>
    <dgm:cxn modelId="{03F364EE-40D7-438B-97A3-1D3017CD01BE}" type="presParOf" srcId="{855F1DD0-DEDC-4B4A-AAE6-11B993303810}" destId="{3B81474E-080A-43E2-AFA6-8B5F2CA2B95D}" srcOrd="0" destOrd="0" presId="urn:microsoft.com/office/officeart/2005/8/layout/equation2"/>
    <dgm:cxn modelId="{FBB409F8-4741-4FF8-BE3D-71711BF0F3DB}" type="presParOf" srcId="{855F1DD0-DEDC-4B4A-AAE6-11B993303810}" destId="{9319ACBE-E191-43B8-AB55-42DE8A06D6EA}" srcOrd="1" destOrd="0" presId="urn:microsoft.com/office/officeart/2005/8/layout/equation2"/>
    <dgm:cxn modelId="{A810A786-8F71-48DA-BE22-FE00A0CA9932}" type="presParOf" srcId="{855F1DD0-DEDC-4B4A-AAE6-11B993303810}" destId="{6FBE78E8-DEA5-4A14-8BB7-B2BD8B240E93}" srcOrd="2" destOrd="0" presId="urn:microsoft.com/office/officeart/2005/8/layout/equation2"/>
    <dgm:cxn modelId="{F3640F57-3F1B-4B9B-8064-EB276E361F0A}" type="presParOf" srcId="{855F1DD0-DEDC-4B4A-AAE6-11B993303810}" destId="{5DF58970-AFEA-41A2-888C-7BE6552C277E}" srcOrd="3" destOrd="0" presId="urn:microsoft.com/office/officeart/2005/8/layout/equation2"/>
    <dgm:cxn modelId="{506DA122-CC57-447B-95CA-F59D25A30566}" type="presParOf" srcId="{855F1DD0-DEDC-4B4A-AAE6-11B993303810}" destId="{DA55FD1A-9360-42EC-AC32-442B3AA43CEC}" srcOrd="4" destOrd="0" presId="urn:microsoft.com/office/officeart/2005/8/layout/equation2"/>
    <dgm:cxn modelId="{D1307282-FD75-405D-8877-1935E1EA84A5}" type="presParOf" srcId="{24BF6937-36B6-4624-B466-17CE4D820987}" destId="{688055DB-12E4-4EAE-93CE-5B578F66D504}" srcOrd="1" destOrd="0" presId="urn:microsoft.com/office/officeart/2005/8/layout/equation2"/>
    <dgm:cxn modelId="{580B0CBA-B9D1-441F-A3BB-BF32390523AF}" type="presParOf" srcId="{688055DB-12E4-4EAE-93CE-5B578F66D504}" destId="{89689752-EE5C-4CB0-B49B-9457CBC894C7}" srcOrd="0" destOrd="0" presId="urn:microsoft.com/office/officeart/2005/8/layout/equation2"/>
    <dgm:cxn modelId="{0BDBB124-1830-4E7B-94B6-B8368BC3F86C}" type="presParOf" srcId="{24BF6937-36B6-4624-B466-17CE4D820987}" destId="{63287153-9AAE-4826-937C-C7E5BF8CA7C7}"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81474E-080A-43E2-AFA6-8B5F2CA2B95D}">
      <dsp:nvSpPr>
        <dsp:cNvPr id="0" name=""/>
        <dsp:cNvSpPr/>
      </dsp:nvSpPr>
      <dsp:spPr>
        <a:xfrm>
          <a:off x="1641023" y="18973"/>
          <a:ext cx="1650214" cy="1650214"/>
        </a:xfrm>
        <a:prstGeom prst="ellipse">
          <a:avLst/>
        </a:prstGeom>
        <a:solidFill>
          <a:schemeClr val="lt1"/>
        </a:solidFill>
        <a:ln w="762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b="1" kern="1200" dirty="0" smtClean="0">
              <a:solidFill>
                <a:schemeClr val="tx1"/>
              </a:solidFill>
            </a:rPr>
            <a:t>New Idea</a:t>
          </a:r>
          <a:endParaRPr lang="en-US" sz="2600" b="1" kern="1200" dirty="0">
            <a:solidFill>
              <a:schemeClr val="tx1"/>
            </a:solidFill>
          </a:endParaRPr>
        </a:p>
      </dsp:txBody>
      <dsp:txXfrm>
        <a:off x="1882691" y="260641"/>
        <a:ext cx="1166878" cy="1166878"/>
      </dsp:txXfrm>
    </dsp:sp>
    <dsp:sp modelId="{6FBE78E8-DEA5-4A14-8BB7-B2BD8B240E93}">
      <dsp:nvSpPr>
        <dsp:cNvPr id="0" name=""/>
        <dsp:cNvSpPr/>
      </dsp:nvSpPr>
      <dsp:spPr>
        <a:xfrm>
          <a:off x="1972667" y="1785989"/>
          <a:ext cx="957124" cy="957124"/>
        </a:xfrm>
        <a:prstGeom prst="mathPlus">
          <a:avLst/>
        </a:prstGeom>
        <a:solidFill>
          <a:schemeClr val="lt1"/>
        </a:solidFill>
        <a:ln w="76200" cap="flat" cmpd="sng" algn="ctr">
          <a:solidFill>
            <a:schemeClr val="accent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solidFill>
              <a:srgbClr val="FF0000"/>
            </a:solidFill>
          </a:endParaRPr>
        </a:p>
      </dsp:txBody>
      <dsp:txXfrm>
        <a:off x="2099534" y="2151993"/>
        <a:ext cx="703390" cy="225116"/>
      </dsp:txXfrm>
    </dsp:sp>
    <dsp:sp modelId="{DA55FD1A-9360-42EC-AC32-442B3AA43CEC}">
      <dsp:nvSpPr>
        <dsp:cNvPr id="0" name=""/>
        <dsp:cNvSpPr/>
      </dsp:nvSpPr>
      <dsp:spPr>
        <a:xfrm>
          <a:off x="1626122" y="2877111"/>
          <a:ext cx="1650214" cy="1650214"/>
        </a:xfrm>
        <a:prstGeom prst="ellipse">
          <a:avLst/>
        </a:prstGeom>
        <a:solidFill>
          <a:schemeClr val="lt1"/>
        </a:solidFill>
        <a:ln w="762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b="1" kern="1200" dirty="0" smtClean="0">
              <a:solidFill>
                <a:schemeClr val="tx1"/>
              </a:solidFill>
            </a:rPr>
            <a:t>Correct Method</a:t>
          </a:r>
          <a:endParaRPr lang="en-US" sz="2600" b="1" kern="1200" dirty="0">
            <a:solidFill>
              <a:schemeClr val="tx1"/>
            </a:solidFill>
          </a:endParaRPr>
        </a:p>
      </dsp:txBody>
      <dsp:txXfrm>
        <a:off x="1867790" y="3118779"/>
        <a:ext cx="1166878" cy="1166878"/>
      </dsp:txXfrm>
    </dsp:sp>
    <dsp:sp modelId="{688055DB-12E4-4EAE-93CE-5B578F66D504}">
      <dsp:nvSpPr>
        <dsp:cNvPr id="0" name=""/>
        <dsp:cNvSpPr/>
      </dsp:nvSpPr>
      <dsp:spPr>
        <a:xfrm rot="4945">
          <a:off x="3634894" y="1968741"/>
          <a:ext cx="1168252" cy="613879"/>
        </a:xfrm>
        <a:prstGeom prst="rightArrow">
          <a:avLst>
            <a:gd name="adj1" fmla="val 60000"/>
            <a:gd name="adj2" fmla="val 50000"/>
          </a:avLst>
        </a:prstGeom>
        <a:solidFill>
          <a:schemeClr val="lt1"/>
        </a:solidFill>
        <a:ln w="76200" cap="flat" cmpd="sng" algn="ctr">
          <a:solidFill>
            <a:schemeClr val="accent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a:off x="3634894" y="2091385"/>
        <a:ext cx="984088" cy="368327"/>
      </dsp:txXfrm>
    </dsp:sp>
    <dsp:sp modelId="{63287153-9AAE-4826-937C-C7E5BF8CA7C7}">
      <dsp:nvSpPr>
        <dsp:cNvPr id="0" name=""/>
        <dsp:cNvSpPr/>
      </dsp:nvSpPr>
      <dsp:spPr>
        <a:xfrm>
          <a:off x="5092755" y="1387116"/>
          <a:ext cx="1867779" cy="1782331"/>
        </a:xfrm>
        <a:prstGeom prst="ellipse">
          <a:avLst/>
        </a:prstGeom>
        <a:solidFill>
          <a:schemeClr val="lt1"/>
        </a:solidFill>
        <a:ln w="762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b="1" kern="1200" dirty="0" smtClean="0">
              <a:solidFill>
                <a:srgbClr val="009900"/>
              </a:solidFill>
            </a:rPr>
            <a:t>Good Research</a:t>
          </a:r>
          <a:endParaRPr lang="en-US" sz="2600" b="1" kern="1200" dirty="0">
            <a:solidFill>
              <a:srgbClr val="009900"/>
            </a:solidFill>
          </a:endParaRPr>
        </a:p>
      </dsp:txBody>
      <dsp:txXfrm>
        <a:off x="5366285" y="1648132"/>
        <a:ext cx="1320719" cy="1260299"/>
      </dsp:txXfrm>
    </dsp:sp>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10D8449-1782-4B30-A98E-3A8FC2D6D27A}" type="datetime3">
              <a:rPr lang="en-US" smtClean="0"/>
              <a:t>15 November 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ACEE8E-1FB9-4E32-8191-DB1B17C0B532}" type="slidenum">
              <a:rPr lang="en-US" smtClean="0"/>
              <a:t>‹#›</a:t>
            </a:fld>
            <a:endParaRPr lang="en-US"/>
          </a:p>
        </p:txBody>
      </p:sp>
    </p:spTree>
    <p:extLst>
      <p:ext uri="{BB962C8B-B14F-4D97-AF65-F5344CB8AC3E}">
        <p14:creationId xmlns:p14="http://schemas.microsoft.com/office/powerpoint/2010/main" val="223287645"/>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181744-F03C-4B00-9B81-7FC528D8F815}" type="datetime3">
              <a:rPr lang="en-US" smtClean="0"/>
              <a:t>15 November 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04B2B7-B18B-41A8-8A92-84ECA533A671}" type="slidenum">
              <a:rPr lang="en-US" smtClean="0"/>
              <a:t>‹#›</a:t>
            </a:fld>
            <a:endParaRPr lang="en-US"/>
          </a:p>
        </p:txBody>
      </p:sp>
    </p:spTree>
    <p:extLst>
      <p:ext uri="{BB962C8B-B14F-4D97-AF65-F5344CB8AC3E}">
        <p14:creationId xmlns:p14="http://schemas.microsoft.com/office/powerpoint/2010/main" val="109779539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04B2B7-B18B-41A8-8A92-84ECA533A671}" type="slidenum">
              <a:rPr lang="en-US" smtClean="0"/>
              <a:t>1</a:t>
            </a:fld>
            <a:endParaRPr lang="en-US"/>
          </a:p>
        </p:txBody>
      </p:sp>
      <p:sp>
        <p:nvSpPr>
          <p:cNvPr id="5" name="Date Placeholder 4"/>
          <p:cNvSpPr>
            <a:spLocks noGrp="1"/>
          </p:cNvSpPr>
          <p:nvPr>
            <p:ph type="dt" idx="11"/>
          </p:nvPr>
        </p:nvSpPr>
        <p:spPr/>
        <p:txBody>
          <a:bodyPr/>
          <a:lstStyle/>
          <a:p>
            <a:fld id="{CB6C8E94-9270-49AB-B27E-FE21CDA7A293}" type="datetime3">
              <a:rPr lang="en-US" smtClean="0"/>
              <a:t>15 November 2021</a:t>
            </a:fld>
            <a:endParaRPr lang="en-US"/>
          </a:p>
        </p:txBody>
      </p:sp>
    </p:spTree>
    <p:extLst>
      <p:ext uri="{BB962C8B-B14F-4D97-AF65-F5344CB8AC3E}">
        <p14:creationId xmlns:p14="http://schemas.microsoft.com/office/powerpoint/2010/main" val="1796088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6E1D64F-0648-44B6-A034-119B02277AB0}" type="slidenum">
              <a:rPr lang="fa-IR" smtClean="0"/>
              <a:pPr/>
              <a:t>2</a:t>
            </a:fld>
            <a:endParaRPr lang="fa-IR" smtClean="0"/>
          </a:p>
        </p:txBody>
      </p:sp>
      <p:sp>
        <p:nvSpPr>
          <p:cNvPr id="35845" name="Date Placeholder 4"/>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fld id="{6D43C1C1-B651-400C-B4C9-3CB864104A7A}" type="datetime3">
              <a:rPr lang="en-US" smtClean="0">
                <a:cs typeface="Arial" panose="020B0604020202020204" pitchFamily="34" charset="0"/>
              </a:rPr>
              <a:t>15 November 2021</a:t>
            </a:fld>
            <a:endParaRPr lang="fa-IR" smtClean="0"/>
          </a:p>
        </p:txBody>
      </p:sp>
    </p:spTree>
    <p:extLst>
      <p:ext uri="{BB962C8B-B14F-4D97-AF65-F5344CB8AC3E}">
        <p14:creationId xmlns:p14="http://schemas.microsoft.com/office/powerpoint/2010/main" val="3006800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1.اهداف برای نشان دادن نویسنده، تحقیق گسترده ای در مورد ادبیات دارد و کیفیت آن را مورد انتقاد قرار می دهد. فراتر از توصیفی به معنای درجه تحلیلی و نوآوری مفهومی است. به طور معمول در فرضیه یا مدل نتیجه می شود.</a:t>
            </a:r>
          </a:p>
          <a:p>
            <a:pPr algn="r" rtl="1"/>
            <a:r>
              <a:rPr lang="fa-IR" dirty="0" smtClean="0"/>
              <a:t>به دنبال جستجوی منظم، ارزیابی و سنتز شواهد تحقیقاتی است که اغلب به رهنمودهای انجام یک بررسی رسیده است.</a:t>
            </a:r>
            <a:endParaRPr lang="en-US" dirty="0" smtClean="0"/>
          </a:p>
          <a:p>
            <a:pPr algn="r" rtl="1"/>
            <a:r>
              <a:rPr lang="fa-IR" dirty="0" smtClean="0"/>
              <a:t>2.اصطلاح عمومی: خلاصه ای از ادبیات [پزشکی] که سعی در بررسی ادبیات و توصیف ویژگی های آن دارد.</a:t>
            </a:r>
            <a:endParaRPr lang="en-US" dirty="0" smtClean="0"/>
          </a:p>
          <a:p>
            <a:pPr algn="r" rtl="1"/>
            <a:r>
              <a:rPr lang="fa-IR" dirty="0" smtClean="0"/>
              <a:t>روش برای یکپارچه سازی یا مقایسه یافته ها از مطالعات کیفی. این به نظر می رسد برای "تم" و یا "ساخت" که دروغ در یا در سراسر مطالعات کیفی فردی</a:t>
            </a:r>
            <a:endParaRPr lang="en-US" dirty="0" smtClean="0"/>
          </a:p>
          <a:p>
            <a:pPr algn="r" rtl="1"/>
            <a:r>
              <a:rPr lang="fa-IR" dirty="0" smtClean="0"/>
              <a:t>تکنیک که آماری نتایج مطالعات کمی را به منظور آمیختن نتایج دقیق تر ترکیب می کند.</a:t>
            </a:r>
            <a:endParaRPr lang="en-US" dirty="0" smtClean="0"/>
          </a:p>
          <a:p>
            <a:endParaRPr lang="fa-IR" dirty="0"/>
          </a:p>
        </p:txBody>
      </p:sp>
      <p:sp>
        <p:nvSpPr>
          <p:cNvPr id="4" name="Date Placeholder 3"/>
          <p:cNvSpPr>
            <a:spLocks noGrp="1"/>
          </p:cNvSpPr>
          <p:nvPr>
            <p:ph type="dt" idx="10"/>
          </p:nvPr>
        </p:nvSpPr>
        <p:spPr/>
        <p:txBody>
          <a:bodyPr/>
          <a:lstStyle/>
          <a:p>
            <a:fld id="{54CFD9C4-A9C2-47A0-A531-2E8E8C78DA17}" type="datetime3">
              <a:rPr lang="en-US" smtClean="0"/>
              <a:t>15 November 2021</a:t>
            </a:fld>
            <a:endParaRPr lang="en-US"/>
          </a:p>
        </p:txBody>
      </p:sp>
      <p:sp>
        <p:nvSpPr>
          <p:cNvPr id="6" name="Slide Number Placeholder 5"/>
          <p:cNvSpPr>
            <a:spLocks noGrp="1"/>
          </p:cNvSpPr>
          <p:nvPr>
            <p:ph type="sldNum" sz="quarter" idx="12"/>
          </p:nvPr>
        </p:nvSpPr>
        <p:spPr/>
        <p:txBody>
          <a:bodyPr/>
          <a:lstStyle/>
          <a:p>
            <a:fld id="{9A04B2B7-B18B-41A8-8A92-84ECA533A671}" type="slidenum">
              <a:rPr lang="en-US" smtClean="0"/>
              <a:t>6</a:t>
            </a:fld>
            <a:endParaRPr lang="en-US"/>
          </a:p>
        </p:txBody>
      </p:sp>
    </p:spTree>
    <p:extLst>
      <p:ext uri="{BB962C8B-B14F-4D97-AF65-F5344CB8AC3E}">
        <p14:creationId xmlns:p14="http://schemas.microsoft.com/office/powerpoint/2010/main" val="467354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Date Placeholder 3"/>
          <p:cNvSpPr>
            <a:spLocks noGrp="1"/>
          </p:cNvSpPr>
          <p:nvPr>
            <p:ph type="dt" idx="10"/>
          </p:nvPr>
        </p:nvSpPr>
        <p:spPr/>
        <p:txBody>
          <a:bodyPr/>
          <a:lstStyle/>
          <a:p>
            <a:fld id="{0E12374A-FAB7-4341-8217-CE1CC1662081}" type="datetime3">
              <a:rPr lang="en-US" smtClean="0"/>
              <a:t>15 November 2021</a:t>
            </a:fld>
            <a:endParaRPr lang="en-US"/>
          </a:p>
        </p:txBody>
      </p:sp>
      <p:sp>
        <p:nvSpPr>
          <p:cNvPr id="5" name="Slide Number Placeholder 4"/>
          <p:cNvSpPr>
            <a:spLocks noGrp="1"/>
          </p:cNvSpPr>
          <p:nvPr>
            <p:ph type="sldNum" sz="quarter" idx="11"/>
          </p:nvPr>
        </p:nvSpPr>
        <p:spPr/>
        <p:txBody>
          <a:bodyPr/>
          <a:lstStyle/>
          <a:p>
            <a:fld id="{9A04B2B7-B18B-41A8-8A92-84ECA533A671}" type="slidenum">
              <a:rPr lang="en-US" smtClean="0"/>
              <a:t>22</a:t>
            </a:fld>
            <a:endParaRPr lang="en-US"/>
          </a:p>
        </p:txBody>
      </p:sp>
    </p:spTree>
    <p:extLst>
      <p:ext uri="{BB962C8B-B14F-4D97-AF65-F5344CB8AC3E}">
        <p14:creationId xmlns:p14="http://schemas.microsoft.com/office/powerpoint/2010/main" val="286418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141E621D-BB4A-4720-9BFE-DD32BD0E1D3E}" type="datetime3">
              <a:rPr lang="en-US" smtClean="0">
                <a:solidFill>
                  <a:srgbClr val="FFFFFF"/>
                </a:solidFill>
              </a:rPr>
              <a:t>15 November 2021</a:t>
            </a:fld>
            <a:endParaRPr lang="en-US">
              <a:solidFill>
                <a:srgbClr val="FFFFFF"/>
              </a:solidFill>
            </a:endParaRPr>
          </a:p>
        </p:txBody>
      </p:sp>
      <p:sp>
        <p:nvSpPr>
          <p:cNvPr id="5" name="Footer Placeholder 4"/>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626E11D3-CC94-4C47-AC4A-2E1CED1E2F50}"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267020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3B062E4-E527-4E58-8E13-37F23E7312BA}" type="datetime3">
              <a:rPr lang="en-US" smtClean="0">
                <a:solidFill>
                  <a:srgbClr val="FFFFFF"/>
                </a:solidFill>
              </a:rPr>
              <a:t>15 November 2021</a:t>
            </a:fld>
            <a:endParaRPr lang="en-US">
              <a:solidFill>
                <a:srgbClr val="FFFFFF"/>
              </a:solidFill>
            </a:endParaRPr>
          </a:p>
        </p:txBody>
      </p:sp>
      <p:sp>
        <p:nvSpPr>
          <p:cNvPr id="5" name="Footer Placeholder 4"/>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FA12D414-24CE-462B-B675-C00A33EC40AB}"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349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60A7F574-6BB2-4468-8DBD-F76AB0304B47}" type="datetime3">
              <a:rPr lang="en-US" smtClean="0">
                <a:solidFill>
                  <a:srgbClr val="FFFFFF"/>
                </a:solidFill>
              </a:rPr>
              <a:t>15 November 2021</a:t>
            </a:fld>
            <a:endParaRPr lang="en-US">
              <a:solidFill>
                <a:srgbClr val="FFFFFF"/>
              </a:solidFill>
            </a:endParaRPr>
          </a:p>
        </p:txBody>
      </p:sp>
      <p:sp>
        <p:nvSpPr>
          <p:cNvPr id="5" name="Footer Placeholder 4"/>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E16A7D52-CB23-4B12-8453-D64937625B02}"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619073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1630E9B-1594-401F-9BC3-D2CF3DD6BA50}" type="datetime3">
              <a:rPr lang="en-US" smtClean="0">
                <a:solidFill>
                  <a:srgbClr val="FFFFFF"/>
                </a:solidFill>
              </a:rPr>
              <a:t>15 November 2021</a:t>
            </a:fld>
            <a:endParaRPr lang="en-US">
              <a:solidFill>
                <a:srgbClr val="FFFFFF"/>
              </a:solidFill>
            </a:endParaRPr>
          </a:p>
        </p:txBody>
      </p:sp>
      <p:sp>
        <p:nvSpPr>
          <p:cNvPr id="5" name="Footer Placeholder 4"/>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72670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9F85380E-F61E-4F64-ACC1-0AF859EEF6F1}" type="datetime3">
              <a:rPr lang="en-US" smtClean="0">
                <a:solidFill>
                  <a:srgbClr val="FFFFFF"/>
                </a:solidFill>
              </a:rPr>
              <a:t>15 November 2021</a:t>
            </a:fld>
            <a:endParaRPr lang="en-US">
              <a:solidFill>
                <a:srgbClr val="FFFFFF"/>
              </a:solidFill>
            </a:endParaRPr>
          </a:p>
        </p:txBody>
      </p:sp>
      <p:sp>
        <p:nvSpPr>
          <p:cNvPr id="5" name="Footer Placeholder 4"/>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77A7C015-DE1D-438D-9C9B-99D598CE67D8}"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600981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038698CA-5399-40CC-B0C7-0B4BAC2141D5}" type="datetime3">
              <a:rPr lang="en-US" smtClean="0">
                <a:solidFill>
                  <a:srgbClr val="FFFFFF"/>
                </a:solidFill>
              </a:rPr>
              <a:t>15 November 2021</a:t>
            </a:fld>
            <a:endParaRPr lang="en-US">
              <a:solidFill>
                <a:srgbClr val="FFFFFF"/>
              </a:solidFill>
            </a:endParaRPr>
          </a:p>
        </p:txBody>
      </p:sp>
      <p:sp>
        <p:nvSpPr>
          <p:cNvPr id="6" name="Footer Placeholder 5"/>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7" name="Slide Number Placeholder 6"/>
          <p:cNvSpPr>
            <a:spLocks noGrp="1"/>
          </p:cNvSpPr>
          <p:nvPr>
            <p:ph type="sldNum" sz="quarter" idx="12"/>
          </p:nvPr>
        </p:nvSpPr>
        <p:spPr/>
        <p:txBody>
          <a:bodyPr/>
          <a:lstStyle/>
          <a:p>
            <a:pPr>
              <a:defRPr/>
            </a:pPr>
            <a:fld id="{A5E18C52-9C5A-4F1E-B6D1-BE1CDC92BFFD}"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5434363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BDC16B47-2A5D-40B5-ABED-3539B3F7D2EB}" type="datetime3">
              <a:rPr lang="en-US" smtClean="0">
                <a:solidFill>
                  <a:srgbClr val="FFFFFF"/>
                </a:solidFill>
              </a:rPr>
              <a:t>15 November 2021</a:t>
            </a:fld>
            <a:endParaRPr lang="en-US">
              <a:solidFill>
                <a:srgbClr val="FFFFFF"/>
              </a:solidFill>
            </a:endParaRPr>
          </a:p>
        </p:txBody>
      </p:sp>
      <p:sp>
        <p:nvSpPr>
          <p:cNvPr id="8" name="Footer Placeholder 7"/>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9" name="Slide Number Placeholder 8"/>
          <p:cNvSpPr>
            <a:spLocks noGrp="1"/>
          </p:cNvSpPr>
          <p:nvPr>
            <p:ph type="sldNum" sz="quarter" idx="12"/>
          </p:nvPr>
        </p:nvSpPr>
        <p:spPr/>
        <p:txBody>
          <a:bodyPr/>
          <a:lstStyle/>
          <a:p>
            <a:pPr>
              <a:defRPr/>
            </a:pPr>
            <a:fld id="{8962781A-37AC-4AB6-A9C6-1767347A7D24}"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269334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C96B642F-A53A-44A8-AE55-43D149792793}" type="datetime3">
              <a:rPr lang="en-US" smtClean="0">
                <a:solidFill>
                  <a:srgbClr val="FFFFFF"/>
                </a:solidFill>
              </a:rPr>
              <a:t>15 November 2021</a:t>
            </a:fld>
            <a:endParaRPr lang="en-US">
              <a:solidFill>
                <a:srgbClr val="FFFFFF"/>
              </a:solidFill>
            </a:endParaRPr>
          </a:p>
        </p:txBody>
      </p:sp>
      <p:sp>
        <p:nvSpPr>
          <p:cNvPr id="4" name="Footer Placeholder 3"/>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5" name="Slide Number Placeholder 4"/>
          <p:cNvSpPr>
            <a:spLocks noGrp="1"/>
          </p:cNvSpPr>
          <p:nvPr>
            <p:ph type="sldNum" sz="quarter" idx="12"/>
          </p:nvPr>
        </p:nvSpPr>
        <p:spPr/>
        <p:txBody>
          <a:bodyPr/>
          <a:lstStyle/>
          <a:p>
            <a:pPr>
              <a:defRPr/>
            </a:pPr>
            <a:fld id="{6A02D382-2B8F-4FBD-931E-193FA56F5AB5}"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1479809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A8FF4AF-2A04-4795-8866-BABCFBBE06CC}" type="datetime3">
              <a:rPr lang="en-US" smtClean="0">
                <a:solidFill>
                  <a:srgbClr val="FFFFFF"/>
                </a:solidFill>
              </a:rPr>
              <a:t>15 November 2021</a:t>
            </a:fld>
            <a:endParaRPr lang="en-US">
              <a:solidFill>
                <a:srgbClr val="FFFFFF"/>
              </a:solidFill>
            </a:endParaRPr>
          </a:p>
        </p:txBody>
      </p:sp>
      <p:sp>
        <p:nvSpPr>
          <p:cNvPr id="3" name="Footer Placeholder 2"/>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4" name="Slide Number Placeholder 3"/>
          <p:cNvSpPr>
            <a:spLocks noGrp="1"/>
          </p:cNvSpPr>
          <p:nvPr>
            <p:ph type="sldNum" sz="quarter" idx="12"/>
          </p:nvPr>
        </p:nvSpPr>
        <p:spPr/>
        <p:txBody>
          <a:bodyPr/>
          <a:lstStyle/>
          <a:p>
            <a:pPr>
              <a:defRPr/>
            </a:pPr>
            <a:fld id="{F5BF51E1-CB03-4C79-BC0C-9E23C9C8BC97}"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2637968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DEDEC567-3029-4751-B04E-9A8E9F49F1A8}" type="datetime3">
              <a:rPr lang="en-US" smtClean="0">
                <a:solidFill>
                  <a:srgbClr val="FFFFFF"/>
                </a:solidFill>
              </a:rPr>
              <a:t>15 November 2021</a:t>
            </a:fld>
            <a:endParaRPr lang="en-US">
              <a:solidFill>
                <a:srgbClr val="FFFFFF"/>
              </a:solidFill>
            </a:endParaRPr>
          </a:p>
        </p:txBody>
      </p:sp>
      <p:sp>
        <p:nvSpPr>
          <p:cNvPr id="6" name="Footer Placeholder 5"/>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7" name="Slide Number Placeholder 6"/>
          <p:cNvSpPr>
            <a:spLocks noGrp="1"/>
          </p:cNvSpPr>
          <p:nvPr>
            <p:ph type="sldNum" sz="quarter" idx="12"/>
          </p:nvPr>
        </p:nvSpPr>
        <p:spPr/>
        <p:txBody>
          <a:bodyPr/>
          <a:lstStyle/>
          <a:p>
            <a:pPr>
              <a:defRPr/>
            </a:pPr>
            <a:fld id="{2C858B68-145F-4F16-A6C3-8D1A8651BE01}"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288903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5B82DDCE-8EE1-4191-ACEF-FA5F219F0904}" type="datetime3">
              <a:rPr lang="en-US" smtClean="0">
                <a:solidFill>
                  <a:srgbClr val="FFFFFF"/>
                </a:solidFill>
              </a:rPr>
              <a:t>15 November 2021</a:t>
            </a:fld>
            <a:endParaRPr lang="en-US">
              <a:solidFill>
                <a:srgbClr val="FFFFFF"/>
              </a:solidFill>
            </a:endParaRPr>
          </a:p>
        </p:txBody>
      </p:sp>
      <p:sp>
        <p:nvSpPr>
          <p:cNvPr id="6" name="Footer Placeholder 5"/>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7" name="Slide Number Placeholder 6"/>
          <p:cNvSpPr>
            <a:spLocks noGrp="1"/>
          </p:cNvSpPr>
          <p:nvPr>
            <p:ph type="sldNum" sz="quarter" idx="12"/>
          </p:nvPr>
        </p:nvSpPr>
        <p:spPr/>
        <p:txBody>
          <a:bodyPr/>
          <a:lstStyle/>
          <a:p>
            <a:pPr>
              <a:defRPr/>
            </a:pPr>
            <a:fld id="{C61A2E71-091E-47AA-BAF2-B2E7AA3929E1}"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49809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fld id="{A515E012-A17C-4AEF-BF4C-CEC67FCB9F35}" type="datetime3">
              <a:rPr lang="en-US" smtClean="0">
                <a:solidFill>
                  <a:srgbClr val="FFFFFF"/>
                </a:solidFill>
              </a:rPr>
              <a:t>15 November 2021</a:t>
            </a:fld>
            <a:endParaRPr lang="en-US">
              <a:solidFill>
                <a:srgbClr val="FFFFFF"/>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spcBef>
                <a:spcPct val="0"/>
              </a:spcBef>
              <a:spcAft>
                <a:spcPct val="0"/>
              </a:spcAft>
              <a:defRPr/>
            </a:pPr>
            <a:r>
              <a:rPr lang="en-US" smtClean="0">
                <a:solidFill>
                  <a:srgbClr val="FFFFFF"/>
                </a:solidFill>
              </a:rPr>
              <a:t>salman.khazaei61@gmail.com</a:t>
            </a:r>
            <a:endParaRPr lang="en-US">
              <a:solidFill>
                <a:srgbClr val="FFFFFF"/>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fld id="{33E5AAF8-64F9-4DC2-9561-C634D869F004}" type="slidenum">
              <a:rPr lang="en-US" smtClean="0">
                <a:solidFill>
                  <a:srgbClr val="FFFFFF"/>
                </a:solidFill>
              </a:rPr>
              <a:pPr fontAlgn="base">
                <a:spcBef>
                  <a:spcPct val="0"/>
                </a:spcBef>
                <a:spcAft>
                  <a:spcPct val="0"/>
                </a:spcAft>
                <a:defRPr/>
              </a:pPr>
              <a:t>‹#›</a:t>
            </a:fld>
            <a:endParaRPr lang="en-US">
              <a:solidFill>
                <a:srgbClr val="FFFFFF"/>
              </a:solidFill>
            </a:endParaRPr>
          </a:p>
        </p:txBody>
      </p:sp>
    </p:spTree>
    <p:extLst>
      <p:ext uri="{BB962C8B-B14F-4D97-AF65-F5344CB8AC3E}">
        <p14:creationId xmlns:p14="http://schemas.microsoft.com/office/powerpoint/2010/main" val="189188936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mailto:bk13472000@yahoo.com" TargetMode="External"/><Relationship Id="rId2" Type="http://schemas.openxmlformats.org/officeDocument/2006/relationships/hyperlink" Target="mailto:freshteh_mehri@yahoo.com" TargetMode="External"/><Relationship Id="rId1" Type="http://schemas.openxmlformats.org/officeDocument/2006/relationships/slideLayout" Target="../slideLayouts/slideLayout2.xml"/><Relationship Id="rId4" Type="http://schemas.openxmlformats.org/officeDocument/2006/relationships/hyperlink" Target="mailto:talebi.ghane@gmail.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انواع بسم الله\027.jpg"/>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66800" y="1143000"/>
            <a:ext cx="6629400" cy="3371532"/>
          </a:xfrm>
          <a:prstGeom prst="rect">
            <a:avLst/>
          </a:prstGeom>
          <a:noFill/>
          <a:ln>
            <a:noFill/>
          </a:ln>
        </p:spPr>
      </p:pic>
      <p:sp>
        <p:nvSpPr>
          <p:cNvPr id="5" name="Date Placeholder 4"/>
          <p:cNvSpPr>
            <a:spLocks noGrp="1"/>
          </p:cNvSpPr>
          <p:nvPr>
            <p:ph type="dt" sz="half" idx="10"/>
          </p:nvPr>
        </p:nvSpPr>
        <p:spPr/>
        <p:txBody>
          <a:bodyPr/>
          <a:lstStyle/>
          <a:p>
            <a:pPr>
              <a:defRPr/>
            </a:pPr>
            <a:fld id="{1F62ACE5-981E-4A25-B003-F32A90A0A43F}" type="datetime3">
              <a:rPr lang="en-US" sz="1200" b="1" smtClean="0">
                <a:solidFill>
                  <a:srgbClr val="7030A0"/>
                </a:solidFill>
              </a:rPr>
              <a:t>15 November 2021</a:t>
            </a:fld>
            <a:endParaRPr lang="en-US" sz="1200" b="1" dirty="0">
              <a:solidFill>
                <a:srgbClr val="7030A0"/>
              </a:solidFill>
            </a:endParaRPr>
          </a:p>
        </p:txBody>
      </p:sp>
      <p:sp>
        <p:nvSpPr>
          <p:cNvPr id="7" name="Slide Number Placeholder 6"/>
          <p:cNvSpPr>
            <a:spLocks noGrp="1"/>
          </p:cNvSpPr>
          <p:nvPr>
            <p:ph type="sldNum" sz="quarter" idx="12"/>
          </p:nvPr>
        </p:nvSpPr>
        <p:spPr/>
        <p:txBody>
          <a:bodyPr/>
          <a:lstStyle/>
          <a:p>
            <a:pPr>
              <a:defRPr/>
            </a:pPr>
            <a:fld id="{626E11D3-CC94-4C47-AC4A-2E1CED1E2F50}" type="slidenum">
              <a:rPr lang="en-US" sz="1200" b="1" smtClean="0">
                <a:solidFill>
                  <a:srgbClr val="7030A0"/>
                </a:solidFill>
              </a:rPr>
              <a:pPr>
                <a:defRPr/>
              </a:pPr>
              <a:t>1</a:t>
            </a:fld>
            <a:endParaRPr lang="en-US" sz="1200" b="1">
              <a:solidFill>
                <a:srgbClr val="7030A0"/>
              </a:solidFill>
            </a:endParaRPr>
          </a:p>
        </p:txBody>
      </p:sp>
      <p:sp>
        <p:nvSpPr>
          <p:cNvPr id="2" name="Footer Placeholder 1"/>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Tree>
    <p:extLst>
      <p:ext uri="{BB962C8B-B14F-4D97-AF65-F5344CB8AC3E}">
        <p14:creationId xmlns:p14="http://schemas.microsoft.com/office/powerpoint/2010/main" val="3541392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11630E9B-1594-401F-9BC3-D2CF3DD6BA50}" type="datetime3">
              <a:rPr lang="en-US" smtClean="0">
                <a:solidFill>
                  <a:srgbClr val="FFFFFF"/>
                </a:solidFill>
              </a:rPr>
              <a:t>15 November 2021</a:t>
            </a:fld>
            <a:endParaRPr lang="en-US">
              <a:solidFill>
                <a:srgbClr val="FFFFFF"/>
              </a:solidFill>
            </a:endParaRPr>
          </a:p>
        </p:txBody>
      </p:sp>
      <p:sp>
        <p:nvSpPr>
          <p:cNvPr id="5" name="Footer Placeholder 4"/>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10</a:t>
            </a:fld>
            <a:endParaRPr lang="en-US">
              <a:solidFill>
                <a:srgbClr val="FFFFFF"/>
              </a:solidFill>
            </a:endParaRPr>
          </a:p>
        </p:txBody>
      </p:sp>
      <p:pic>
        <p:nvPicPr>
          <p:cNvPr id="4098" name="Picture 2" descr="Two Separate Colorectal Granular Cell Tumors: A Case Report&quot; by Danica N.  Giugliano, MD, Danielle Fortuna, MD et 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781122"/>
            <a:ext cx="5543477" cy="5543477"/>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3640" y="381000"/>
            <a:ext cx="2220034" cy="8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26971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smtClean="0">
                <a:solidFill>
                  <a:srgbClr val="7030A0"/>
                </a:solidFill>
                <a:cs typeface="B Titr" panose="00000700000000000000" pitchFamily="2" charset="-78"/>
              </a:rPr>
              <a:t>آیتم های </a:t>
            </a:r>
            <a:r>
              <a:rPr lang="fa-IR" sz="4000" dirty="0">
                <a:solidFill>
                  <a:srgbClr val="7030A0"/>
                </a:solidFill>
                <a:cs typeface="B Titr" panose="00000700000000000000" pitchFamily="2" charset="-78"/>
              </a:rPr>
              <a:t>لازم برای سابمیت مقاله</a:t>
            </a:r>
          </a:p>
        </p:txBody>
      </p:sp>
      <p:sp>
        <p:nvSpPr>
          <p:cNvPr id="3" name="Content Placeholder 2"/>
          <p:cNvSpPr>
            <a:spLocks noGrp="1"/>
          </p:cNvSpPr>
          <p:nvPr>
            <p:ph idx="1"/>
          </p:nvPr>
        </p:nvSpPr>
        <p:spPr/>
        <p:txBody>
          <a:bodyPr>
            <a:normAutofit lnSpcReduction="10000"/>
          </a:bodyPr>
          <a:lstStyle/>
          <a:p>
            <a:pPr marL="0" indent="0" algn="r" rtl="1">
              <a:buNone/>
            </a:pPr>
            <a:r>
              <a:rPr lang="fa-IR" sz="2400" dirty="0" smtClean="0">
                <a:solidFill>
                  <a:srgbClr val="0070C0"/>
                </a:solidFill>
                <a:cs typeface="B Nazanin" panose="00000400000000000000" pitchFamily="2" charset="-78"/>
              </a:rPr>
              <a:t>۱- سر برگ </a:t>
            </a:r>
            <a:r>
              <a:rPr lang="en-US" sz="2400" dirty="0" smtClean="0">
                <a:solidFill>
                  <a:srgbClr val="0070C0"/>
                </a:solidFill>
                <a:cs typeface="B Nazanin" panose="00000400000000000000" pitchFamily="2" charset="-78"/>
              </a:rPr>
              <a:t>Cover letter</a:t>
            </a:r>
          </a:p>
          <a:p>
            <a:pPr marL="0" indent="0" algn="r" rtl="1">
              <a:buNone/>
            </a:pPr>
            <a:r>
              <a:rPr lang="fa-IR" sz="2400" dirty="0" smtClean="0">
                <a:solidFill>
                  <a:srgbClr val="0070C0"/>
                </a:solidFill>
                <a:cs typeface="B Nazanin" panose="00000400000000000000" pitchFamily="2" charset="-78"/>
              </a:rPr>
              <a:t>۲- اصل مقاله</a:t>
            </a:r>
          </a:p>
          <a:p>
            <a:pPr marL="0" indent="0" algn="r" rtl="1">
              <a:buNone/>
            </a:pPr>
            <a:r>
              <a:rPr lang="fa-IR" sz="2400" dirty="0" smtClean="0">
                <a:solidFill>
                  <a:srgbClr val="0070C0"/>
                </a:solidFill>
                <a:cs typeface="B Nazanin" panose="00000400000000000000" pitchFamily="2" charset="-78"/>
              </a:rPr>
              <a:t>3- صفحه عنوان </a:t>
            </a:r>
            <a:r>
              <a:rPr lang="en-US" sz="2400" dirty="0" smtClean="0">
                <a:solidFill>
                  <a:srgbClr val="0070C0"/>
                </a:solidFill>
                <a:cs typeface="B Nazanin" panose="00000400000000000000" pitchFamily="2" charset="-78"/>
              </a:rPr>
              <a:t>Title page</a:t>
            </a:r>
            <a:endParaRPr lang="fa-IR" sz="2400" dirty="0" smtClean="0">
              <a:solidFill>
                <a:srgbClr val="0070C0"/>
              </a:solidFill>
              <a:cs typeface="B Nazanin" panose="00000400000000000000" pitchFamily="2" charset="-78"/>
            </a:endParaRPr>
          </a:p>
          <a:p>
            <a:pPr marL="0" indent="0" algn="r" rtl="1">
              <a:buNone/>
            </a:pPr>
            <a:r>
              <a:rPr lang="fa-IR" sz="2400" dirty="0" smtClean="0">
                <a:cs typeface="B Nazanin" panose="00000400000000000000" pitchFamily="2" charset="-78"/>
              </a:rPr>
              <a:t>۳- چکیده تصویری </a:t>
            </a:r>
            <a:r>
              <a:rPr lang="en-US" sz="2400" dirty="0" smtClean="0">
                <a:cs typeface="B Nazanin" panose="00000400000000000000" pitchFamily="2" charset="-78"/>
              </a:rPr>
              <a:t>Graphical abstract</a:t>
            </a:r>
            <a:endParaRPr lang="fa-IR" sz="2400" dirty="0" smtClean="0">
              <a:cs typeface="B Nazanin" panose="00000400000000000000" pitchFamily="2" charset="-78"/>
            </a:endParaRPr>
          </a:p>
          <a:p>
            <a:pPr marL="0" indent="0" algn="r" rtl="1">
              <a:buNone/>
            </a:pPr>
            <a:r>
              <a:rPr lang="fa-IR" sz="2400" dirty="0" smtClean="0">
                <a:solidFill>
                  <a:srgbClr val="0070C0"/>
                </a:solidFill>
                <a:cs typeface="B Nazanin" panose="00000400000000000000" pitchFamily="2" charset="-78"/>
              </a:rPr>
              <a:t>۴- جداول </a:t>
            </a:r>
            <a:r>
              <a:rPr lang="en-US" sz="2400" dirty="0" smtClean="0">
                <a:solidFill>
                  <a:srgbClr val="0070C0"/>
                </a:solidFill>
                <a:cs typeface="B Nazanin" panose="00000400000000000000" pitchFamily="2" charset="-78"/>
              </a:rPr>
              <a:t>Tables</a:t>
            </a:r>
          </a:p>
          <a:p>
            <a:pPr marL="0" indent="0" algn="r" rtl="1">
              <a:buNone/>
            </a:pPr>
            <a:r>
              <a:rPr lang="fa-IR" sz="2400" dirty="0" smtClean="0">
                <a:solidFill>
                  <a:srgbClr val="0070C0"/>
                </a:solidFill>
                <a:cs typeface="B Nazanin" panose="00000400000000000000" pitchFamily="2" charset="-78"/>
              </a:rPr>
              <a:t>۵- شکل ها </a:t>
            </a:r>
            <a:r>
              <a:rPr lang="en-US" sz="2400" dirty="0" smtClean="0">
                <a:solidFill>
                  <a:srgbClr val="0070C0"/>
                </a:solidFill>
                <a:cs typeface="B Nazanin" panose="00000400000000000000" pitchFamily="2" charset="-78"/>
              </a:rPr>
              <a:t>Figures</a:t>
            </a:r>
          </a:p>
          <a:p>
            <a:pPr marL="0" indent="0" algn="r" rtl="1">
              <a:buNone/>
            </a:pPr>
            <a:r>
              <a:rPr lang="fa-IR" sz="2400" dirty="0" smtClean="0">
                <a:cs typeface="B Nazanin" panose="00000400000000000000" pitchFamily="2" charset="-78"/>
              </a:rPr>
              <a:t>۶- معرفی سه تا پنج داور</a:t>
            </a:r>
            <a:r>
              <a:rPr lang="en-US" sz="2400" dirty="0" smtClean="0">
                <a:cs typeface="B Nazanin" panose="00000400000000000000" pitchFamily="2" charset="-78"/>
              </a:rPr>
              <a:t>Reviewers</a:t>
            </a:r>
          </a:p>
          <a:p>
            <a:pPr marL="0" indent="0" algn="r" rtl="1">
              <a:buNone/>
            </a:pPr>
            <a:r>
              <a:rPr lang="fa-IR" sz="2400" dirty="0" smtClean="0">
                <a:cs typeface="B Nazanin" panose="00000400000000000000" pitchFamily="2" charset="-78"/>
              </a:rPr>
              <a:t>۷- نکات برجسته </a:t>
            </a:r>
            <a:r>
              <a:rPr lang="en-US" sz="2400" dirty="0" smtClean="0">
                <a:cs typeface="B Nazanin" panose="00000400000000000000" pitchFamily="2" charset="-78"/>
              </a:rPr>
              <a:t>Highlights</a:t>
            </a:r>
            <a:endParaRPr lang="fa-IR" sz="2400" dirty="0" smtClean="0">
              <a:cs typeface="B Nazanin" panose="00000400000000000000" pitchFamily="2" charset="-78"/>
            </a:endParaRPr>
          </a:p>
          <a:p>
            <a:pPr marL="0" indent="0" algn="r" rtl="1">
              <a:buNone/>
            </a:pPr>
            <a:endParaRPr lang="fa-IR" sz="2400" dirty="0">
              <a:cs typeface="B Nazanin" panose="00000400000000000000" pitchFamily="2" charset="-78"/>
            </a:endParaRPr>
          </a:p>
          <a:p>
            <a:pPr algn="r" rtl="1"/>
            <a:r>
              <a:rPr lang="fa-IR" altLang="en-US" sz="2400" dirty="0">
                <a:latin typeface="Times New Roman" panose="02020603050405020304" pitchFamily="18" charset="0"/>
                <a:cs typeface="B Nazanin" panose="00000400000000000000" pitchFamily="2" charset="-78"/>
              </a:rPr>
              <a:t>رعایت كلیه اصول قیدشده در بخش “راهنمای نویسندگان</a:t>
            </a:r>
            <a:r>
              <a:rPr lang="fa-IR" altLang="en-US" sz="2400" dirty="0" smtClean="0">
                <a:latin typeface="Times New Roman" panose="02020603050405020304" pitchFamily="18" charset="0"/>
                <a:cs typeface="B Nazanin" panose="00000400000000000000" pitchFamily="2" charset="-78"/>
              </a:rPr>
              <a:t>“</a:t>
            </a:r>
          </a:p>
          <a:p>
            <a:pPr algn="r" rtl="1"/>
            <a:r>
              <a:rPr lang="fa-IR" altLang="en-US" sz="2400" dirty="0">
                <a:latin typeface="Times New Roman" panose="02020603050405020304" pitchFamily="18" charset="0"/>
                <a:cs typeface="B Nazanin" panose="00000400000000000000" pitchFamily="2" charset="-78"/>
              </a:rPr>
              <a:t>امضای تعهد </a:t>
            </a:r>
            <a:r>
              <a:rPr lang="fa-IR" altLang="en-US" sz="2400" dirty="0" smtClean="0">
                <a:latin typeface="Times New Roman" panose="02020603050405020304" pitchFamily="18" charset="0"/>
                <a:cs typeface="B Nazanin" panose="00000400000000000000" pitchFamily="2" charset="-78"/>
              </a:rPr>
              <a:t>حق </a:t>
            </a:r>
            <a:r>
              <a:rPr lang="fa-IR" altLang="en-US" sz="2400" dirty="0">
                <a:latin typeface="Times New Roman" panose="02020603050405020304" pitchFamily="18" charset="0"/>
                <a:cs typeface="B Nazanin" panose="00000400000000000000" pitchFamily="2" charset="-78"/>
              </a:rPr>
              <a:t>كپی رایت به ناشر مجله</a:t>
            </a:r>
          </a:p>
          <a:p>
            <a:pPr marL="0" indent="0" algn="r" rtl="1">
              <a:buNone/>
            </a:pPr>
            <a:endParaRPr lang="fa-IR" altLang="en-US" sz="2000" dirty="0">
              <a:latin typeface="Times New Roman" panose="02020603050405020304" pitchFamily="18" charset="0"/>
              <a:cs typeface="B Nazanin" panose="00000400000000000000" pitchFamily="2" charset="-78"/>
            </a:endParaRPr>
          </a:p>
          <a:p>
            <a:pPr marL="0" indent="0" algn="r" rtl="1">
              <a:buNone/>
            </a:pPr>
            <a:endParaRPr lang="en-US" dirty="0" smtClean="0"/>
          </a:p>
          <a:p>
            <a:pPr marL="0" indent="0" algn="r" rtl="1">
              <a:buNone/>
            </a:pPr>
            <a:endParaRPr lang="fa-IR" dirty="0"/>
          </a:p>
        </p:txBody>
      </p:sp>
      <p:sp>
        <p:nvSpPr>
          <p:cNvPr id="6" name="Date Placeholder 5"/>
          <p:cNvSpPr>
            <a:spLocks noGrp="1"/>
          </p:cNvSpPr>
          <p:nvPr>
            <p:ph type="dt" sz="half" idx="10"/>
          </p:nvPr>
        </p:nvSpPr>
        <p:spPr/>
        <p:txBody>
          <a:bodyPr/>
          <a:lstStyle/>
          <a:p>
            <a:pPr>
              <a:defRPr/>
            </a:pPr>
            <a:fld id="{C641E59B-67EA-4F8A-9B6D-050016A781FF}" type="datetime3">
              <a:rPr lang="en-US" smtClean="0">
                <a:solidFill>
                  <a:srgbClr val="FFFFFF"/>
                </a:solidFill>
              </a:rPr>
              <a:t>15 November 2021</a:t>
            </a:fld>
            <a:endParaRPr lang="en-US">
              <a:solidFill>
                <a:srgbClr val="FFFFFF"/>
              </a:solidFill>
            </a:endParaRPr>
          </a:p>
        </p:txBody>
      </p:sp>
      <p:sp>
        <p:nvSpPr>
          <p:cNvPr id="7" name="Slide Number Placeholder 6"/>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11</a:t>
            </a:fld>
            <a:endParaRPr lang="en-US">
              <a:solidFill>
                <a:srgbClr val="FFFFFF"/>
              </a:solidFill>
            </a:endParaRPr>
          </a:p>
        </p:txBody>
      </p:sp>
    </p:spTree>
    <p:extLst>
      <p:ext uri="{BB962C8B-B14F-4D97-AF65-F5344CB8AC3E}">
        <p14:creationId xmlns:p14="http://schemas.microsoft.com/office/powerpoint/2010/main" val="3914869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777874"/>
          </a:xfrm>
        </p:spPr>
        <p:txBody>
          <a:bodyPr>
            <a:normAutofit/>
          </a:bodyPr>
          <a:lstStyle/>
          <a:p>
            <a:pPr algn="ctr"/>
            <a:r>
              <a:rPr lang="en-US" sz="3600" b="1" dirty="0" smtClean="0">
                <a:solidFill>
                  <a:srgbClr val="7030A0"/>
                </a:solidFill>
              </a:rPr>
              <a:t>Cover letter</a:t>
            </a:r>
            <a:endParaRPr lang="fa-IR" sz="3600" b="1" dirty="0">
              <a:solidFill>
                <a:srgbClr val="7030A0"/>
              </a:solidFill>
            </a:endParaRPr>
          </a:p>
        </p:txBody>
      </p:sp>
      <p:sp>
        <p:nvSpPr>
          <p:cNvPr id="3" name="Content Placeholder 2"/>
          <p:cNvSpPr>
            <a:spLocks noGrp="1"/>
          </p:cNvSpPr>
          <p:nvPr>
            <p:ph idx="1"/>
          </p:nvPr>
        </p:nvSpPr>
        <p:spPr>
          <a:xfrm>
            <a:off x="628650" y="1524000"/>
            <a:ext cx="7886700" cy="4832351"/>
          </a:xfrm>
        </p:spPr>
        <p:txBody>
          <a:bodyPr>
            <a:normAutofit fontScale="92500" lnSpcReduction="20000"/>
          </a:bodyPr>
          <a:lstStyle/>
          <a:p>
            <a:pPr algn="r" rtl="1"/>
            <a:r>
              <a:rPr lang="fa-IR" dirty="0">
                <a:cs typeface="B Nazanin" panose="00000400000000000000" pitchFamily="2" charset="-78"/>
              </a:rPr>
              <a:t>کاور لتر به زبان رسمی و به صورت یک نامه نوشته می­ شود.</a:t>
            </a:r>
            <a:endParaRPr lang="fa-IR" dirty="0" smtClean="0">
              <a:cs typeface="B Nazanin" panose="00000400000000000000" pitchFamily="2" charset="-78"/>
            </a:endParaRPr>
          </a:p>
          <a:p>
            <a:pPr algn="r" rtl="1"/>
            <a:r>
              <a:rPr lang="fa-IR" dirty="0" smtClean="0">
                <a:cs typeface="B Nazanin" panose="00000400000000000000" pitchFamily="2" charset="-78"/>
              </a:rPr>
              <a:t>در ابتدای متن نام </a:t>
            </a:r>
            <a:r>
              <a:rPr lang="fa-IR" dirty="0">
                <a:cs typeface="B Nazanin" panose="00000400000000000000" pitchFamily="2" charset="-78"/>
              </a:rPr>
              <a:t>و نام خانوادگی </a:t>
            </a:r>
            <a:r>
              <a:rPr lang="fa-IR" dirty="0" smtClean="0">
                <a:cs typeface="B Nazanin" panose="00000400000000000000" pitchFamily="2" charset="-78"/>
              </a:rPr>
              <a:t>سردبیر مجله مخاطب قرار گیرد.</a:t>
            </a:r>
            <a:endParaRPr lang="fa-IR" dirty="0">
              <a:cs typeface="B Nazanin" panose="00000400000000000000" pitchFamily="2" charset="-78"/>
            </a:endParaRPr>
          </a:p>
          <a:p>
            <a:pPr algn="r" rtl="1"/>
            <a:r>
              <a:rPr lang="fa-IR" dirty="0">
                <a:cs typeface="B Nazanin" panose="00000400000000000000" pitchFamily="2" charset="-78"/>
              </a:rPr>
              <a:t> </a:t>
            </a:r>
            <a:r>
              <a:rPr lang="fa-IR" dirty="0" smtClean="0">
                <a:cs typeface="B Nazanin" panose="00000400000000000000" pitchFamily="2" charset="-78"/>
              </a:rPr>
              <a:t>پاراگراف </a:t>
            </a:r>
            <a:r>
              <a:rPr lang="fa-IR" dirty="0">
                <a:cs typeface="B Nazanin" panose="00000400000000000000" pitchFamily="2" charset="-78"/>
              </a:rPr>
              <a:t>اول </a:t>
            </a:r>
            <a:r>
              <a:rPr lang="fa-IR" dirty="0" smtClean="0">
                <a:cs typeface="B Nazanin" panose="00000400000000000000" pitchFamily="2" charset="-78"/>
              </a:rPr>
              <a:t>با </a:t>
            </a:r>
            <a:r>
              <a:rPr lang="fa-IR" dirty="0">
                <a:cs typeface="B Nazanin" panose="00000400000000000000" pitchFamily="2" charset="-78"/>
              </a:rPr>
              <a:t>اشاره به </a:t>
            </a:r>
            <a:r>
              <a:rPr lang="fa-IR" dirty="0" smtClean="0">
                <a:cs typeface="B Nazanin" panose="00000400000000000000" pitchFamily="2" charset="-78"/>
              </a:rPr>
              <a:t>عنوان و نوع مقاله آغاز شود. </a:t>
            </a:r>
          </a:p>
          <a:p>
            <a:pPr algn="r" rtl="1"/>
            <a:r>
              <a:rPr lang="fa-IR" dirty="0" smtClean="0">
                <a:cs typeface="B Nazanin" panose="00000400000000000000" pitchFamily="2" charset="-78"/>
              </a:rPr>
              <a:t>در </a:t>
            </a:r>
            <a:r>
              <a:rPr lang="fa-IR" dirty="0">
                <a:cs typeface="B Nazanin" panose="00000400000000000000" pitchFamily="2" charset="-78"/>
              </a:rPr>
              <a:t>پاراگراف بعد به طور خلاصه باید به این مساله اشاره کنید که چرا مقاله شما برای این مجله مناسب است. </a:t>
            </a:r>
            <a:endParaRPr lang="fa-IR" dirty="0" smtClean="0">
              <a:cs typeface="B Nazanin" panose="00000400000000000000" pitchFamily="2" charset="-78"/>
            </a:endParaRPr>
          </a:p>
          <a:p>
            <a:pPr algn="r" rtl="1"/>
            <a:r>
              <a:rPr lang="fa-IR" dirty="0" smtClean="0">
                <a:cs typeface="B Nazanin" panose="00000400000000000000" pitchFamily="2" charset="-78"/>
              </a:rPr>
              <a:t>از </a:t>
            </a:r>
            <a:r>
              <a:rPr lang="fa-IR" dirty="0">
                <a:cs typeface="B Nazanin" panose="00000400000000000000" pitchFamily="2" charset="-78"/>
              </a:rPr>
              <a:t>کلی گویی بپرهیزید </a:t>
            </a:r>
            <a:endParaRPr lang="fa-IR" dirty="0" smtClean="0">
              <a:cs typeface="B Nazanin" panose="00000400000000000000" pitchFamily="2" charset="-78"/>
            </a:endParaRPr>
          </a:p>
          <a:p>
            <a:pPr algn="r" rtl="1"/>
            <a:r>
              <a:rPr lang="fa-IR" dirty="0" smtClean="0">
                <a:cs typeface="B Nazanin" panose="00000400000000000000" pitchFamily="2" charset="-78"/>
              </a:rPr>
              <a:t>باید </a:t>
            </a:r>
            <a:r>
              <a:rPr lang="fa-IR" dirty="0">
                <a:cs typeface="B Nazanin" panose="00000400000000000000" pitchFamily="2" charset="-78"/>
              </a:rPr>
              <a:t>دلیلی قانع کننده و مستحکم برای  چاپ آن ارائه بدهید. </a:t>
            </a:r>
            <a:endParaRPr lang="fa-IR" dirty="0" smtClean="0">
              <a:cs typeface="B Nazanin" panose="00000400000000000000" pitchFamily="2" charset="-78"/>
            </a:endParaRPr>
          </a:p>
          <a:p>
            <a:pPr algn="r" rtl="1"/>
            <a:r>
              <a:rPr lang="fa-IR" dirty="0" smtClean="0">
                <a:cs typeface="B Nazanin" panose="00000400000000000000" pitchFamily="2" charset="-78"/>
              </a:rPr>
              <a:t>به </a:t>
            </a:r>
            <a:r>
              <a:rPr lang="fa-IR" dirty="0">
                <a:cs typeface="B Nazanin" panose="00000400000000000000" pitchFamily="2" charset="-78"/>
              </a:rPr>
              <a:t>اهدافی که در مقاله دنبال می ­کنید و کارهایی که برای رسیدن به یافته ­های نهایی آن انجام داده ­اید اشاره کنید.</a:t>
            </a:r>
          </a:p>
          <a:p>
            <a:pPr marL="0" indent="0" algn="r" rtl="1">
              <a:buNone/>
            </a:pPr>
            <a:r>
              <a:rPr lang="fa-IR" dirty="0">
                <a:cs typeface="B Nazanin" panose="00000400000000000000" pitchFamily="2" charset="-78"/>
              </a:rPr>
              <a:t> </a:t>
            </a:r>
          </a:p>
          <a:p>
            <a:pPr marL="0" indent="0" algn="r" rtl="1">
              <a:buNone/>
            </a:pPr>
            <a:r>
              <a:rPr lang="fa-IR" b="1" dirty="0">
                <a:cs typeface="B Nazanin" panose="00000400000000000000" pitchFamily="2" charset="-78"/>
              </a:rPr>
              <a:t>پاراگراف نهایی را با اشاره به اطلاعات زیر تکمیل کنید :</a:t>
            </a:r>
          </a:p>
          <a:p>
            <a:pPr marL="0" indent="0" algn="r" rtl="1">
              <a:buNone/>
            </a:pPr>
            <a:r>
              <a:rPr lang="fa-IR" dirty="0">
                <a:cs typeface="B Nazanin" panose="00000400000000000000" pitchFamily="2" charset="-78"/>
              </a:rPr>
              <a:t>مقاله اصلی است و خودتان آن را نوشته اید.</a:t>
            </a:r>
          </a:p>
          <a:p>
            <a:pPr marL="0" indent="0" algn="r" rtl="1">
              <a:buNone/>
            </a:pPr>
            <a:r>
              <a:rPr lang="fa-IR" dirty="0">
                <a:cs typeface="B Nazanin" panose="00000400000000000000" pitchFamily="2" charset="-78"/>
              </a:rPr>
              <a:t>هیچ قسمت از این مقاله پیش­تر توسط هیچ مجله دیگری منتشر نشده</a:t>
            </a:r>
            <a:r>
              <a:rPr lang="fa-IR" dirty="0" smtClean="0">
                <a:cs typeface="B Nazanin" panose="00000400000000000000" pitchFamily="2" charset="-78"/>
              </a:rPr>
              <a:t>.</a:t>
            </a:r>
          </a:p>
          <a:p>
            <a:pPr marL="0" indent="0" algn="r" rtl="1">
              <a:buNone/>
            </a:pPr>
            <a:r>
              <a:rPr lang="fa-IR" dirty="0" smtClean="0">
                <a:cs typeface="B Nazanin" panose="00000400000000000000" pitchFamily="2" charset="-78"/>
              </a:rPr>
              <a:t>بحث تضاد منافع مطرح شود.</a:t>
            </a:r>
          </a:p>
          <a:p>
            <a:pPr marL="0" indent="0" algn="r" rtl="1">
              <a:buNone/>
            </a:pPr>
            <a:endParaRPr lang="fa-IR" dirty="0" smtClean="0">
              <a:cs typeface="B Nazanin" panose="00000400000000000000" pitchFamily="2" charset="-78"/>
            </a:endParaRPr>
          </a:p>
          <a:p>
            <a:pPr algn="r" rtl="1"/>
            <a:r>
              <a:rPr lang="fa-IR" dirty="0" smtClean="0">
                <a:cs typeface="B Nazanin" panose="00000400000000000000" pitchFamily="2" charset="-78"/>
              </a:rPr>
              <a:t>در انتها مشخصات نویسنده مسئول شامل نام و نام خانوادگی، وابستگی سازمانی، آدرس و شماره تماس</a:t>
            </a:r>
            <a:endParaRPr lang="fa-IR" dirty="0">
              <a:cs typeface="B Nazanin" panose="00000400000000000000" pitchFamily="2" charset="-78"/>
            </a:endParaRPr>
          </a:p>
          <a:p>
            <a:pPr marL="0" indent="0" algn="r" rtl="1">
              <a:buNone/>
            </a:pPr>
            <a:endParaRPr lang="fa-IR" dirty="0"/>
          </a:p>
          <a:p>
            <a:pPr algn="r" rtl="1"/>
            <a:endParaRPr lang="fa-IR" dirty="0"/>
          </a:p>
        </p:txBody>
      </p:sp>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12</a:t>
            </a:fld>
            <a:endParaRPr lang="en-US">
              <a:solidFill>
                <a:srgbClr val="FFFFFF"/>
              </a:solidFill>
            </a:endParaRPr>
          </a:p>
        </p:txBody>
      </p:sp>
      <p:sp>
        <p:nvSpPr>
          <p:cNvPr id="7" name="Date Placeholder 6"/>
          <p:cNvSpPr>
            <a:spLocks noGrp="1"/>
          </p:cNvSpPr>
          <p:nvPr>
            <p:ph type="dt" sz="half" idx="10"/>
          </p:nvPr>
        </p:nvSpPr>
        <p:spPr/>
        <p:txBody>
          <a:bodyPr/>
          <a:lstStyle/>
          <a:p>
            <a:pPr>
              <a:defRPr/>
            </a:pPr>
            <a:fld id="{6E42363C-5DFA-46C0-ACE7-C82B5C531DAF}" type="datetime3">
              <a:rPr lang="en-US" smtClean="0">
                <a:solidFill>
                  <a:srgbClr val="FFFFFF"/>
                </a:solidFill>
              </a:rPr>
              <a:t>15 November 2021</a:t>
            </a:fld>
            <a:endParaRPr lang="en-US">
              <a:solidFill>
                <a:srgbClr val="FFFFFF"/>
              </a:solidFill>
            </a:endParaRPr>
          </a:p>
        </p:txBody>
      </p:sp>
    </p:spTree>
    <p:extLst>
      <p:ext uri="{BB962C8B-B14F-4D97-AF65-F5344CB8AC3E}">
        <p14:creationId xmlns:p14="http://schemas.microsoft.com/office/powerpoint/2010/main" val="36355276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13</a:t>
            </a:fld>
            <a:endParaRPr lang="en-US">
              <a:solidFill>
                <a:srgbClr val="FFFFFF"/>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612" y="228600"/>
            <a:ext cx="7724775" cy="647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p:cNvSpPr>
            <a:spLocks noGrp="1"/>
          </p:cNvSpPr>
          <p:nvPr>
            <p:ph type="dt" sz="half" idx="10"/>
          </p:nvPr>
        </p:nvSpPr>
        <p:spPr/>
        <p:txBody>
          <a:bodyPr/>
          <a:lstStyle/>
          <a:p>
            <a:pPr>
              <a:defRPr/>
            </a:pPr>
            <a:fld id="{7A0A1E28-1CB7-4BDE-A94D-8CC69B690BCB}" type="datetime3">
              <a:rPr lang="en-US" smtClean="0">
                <a:solidFill>
                  <a:srgbClr val="FFFFFF"/>
                </a:solidFill>
              </a:rPr>
              <a:t>15 November 2021</a:t>
            </a:fld>
            <a:endParaRPr lang="en-US">
              <a:solidFill>
                <a:srgbClr val="FFFFFF"/>
              </a:solidFill>
            </a:endParaRPr>
          </a:p>
        </p:txBody>
      </p:sp>
    </p:spTree>
    <p:extLst>
      <p:ext uri="{BB962C8B-B14F-4D97-AF65-F5344CB8AC3E}">
        <p14:creationId xmlns:p14="http://schemas.microsoft.com/office/powerpoint/2010/main" val="14581244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sz="4000" b="1" dirty="0" smtClean="0">
                <a:solidFill>
                  <a:srgbClr val="7030A0"/>
                </a:solidFill>
                <a:latin typeface="Times New Roman" pitchFamily="18" charset="0"/>
                <a:cs typeface="Times New Roman" pitchFamily="18" charset="0"/>
              </a:rPr>
              <a:t>Title Page</a:t>
            </a:r>
            <a:endParaRPr lang="fa-IR" sz="4000" b="1" dirty="0">
              <a:solidFill>
                <a:srgbClr val="7030A0"/>
              </a:solidFill>
              <a:latin typeface="Times New Roman" pitchFamily="18" charset="0"/>
            </a:endParaRPr>
          </a:p>
        </p:txBody>
      </p:sp>
      <p:sp>
        <p:nvSpPr>
          <p:cNvPr id="6" name="Content Placeholder 5"/>
          <p:cNvSpPr>
            <a:spLocks noGrp="1"/>
          </p:cNvSpPr>
          <p:nvPr>
            <p:ph idx="1"/>
          </p:nvPr>
        </p:nvSpPr>
        <p:spPr/>
        <p:txBody>
          <a:bodyPr/>
          <a:lstStyle/>
          <a:p>
            <a:pPr algn="r" rtl="1">
              <a:lnSpc>
                <a:spcPct val="150000"/>
              </a:lnSpc>
            </a:pPr>
            <a:r>
              <a:rPr lang="fa-IR" dirty="0" smtClean="0">
                <a:cs typeface="B Nazanin" panose="00000400000000000000" pitchFamily="2" charset="-78"/>
              </a:rPr>
              <a:t>نوع مقاله</a:t>
            </a:r>
          </a:p>
          <a:p>
            <a:pPr algn="r" rtl="1">
              <a:lnSpc>
                <a:spcPct val="150000"/>
              </a:lnSpc>
            </a:pPr>
            <a:r>
              <a:rPr lang="fa-IR" dirty="0" smtClean="0">
                <a:cs typeface="B Nazanin" panose="00000400000000000000" pitchFamily="2" charset="-78"/>
              </a:rPr>
              <a:t>عنوان مقاله</a:t>
            </a:r>
          </a:p>
          <a:p>
            <a:pPr algn="r" rtl="1">
              <a:lnSpc>
                <a:spcPct val="150000"/>
              </a:lnSpc>
            </a:pPr>
            <a:r>
              <a:rPr lang="fa-IR" dirty="0" smtClean="0">
                <a:cs typeface="B Nazanin" panose="00000400000000000000" pitchFamily="2" charset="-78"/>
              </a:rPr>
              <a:t>اسامی </a:t>
            </a:r>
            <a:r>
              <a:rPr lang="fa-IR" dirty="0">
                <a:cs typeface="B Nazanin" panose="00000400000000000000" pitchFamily="2" charset="-78"/>
              </a:rPr>
              <a:t>و </a:t>
            </a:r>
            <a:r>
              <a:rPr lang="fa-IR" dirty="0" smtClean="0">
                <a:cs typeface="B Nazanin" panose="00000400000000000000" pitchFamily="2" charset="-78"/>
              </a:rPr>
              <a:t>وابستگی سازمانی نویسندگان </a:t>
            </a:r>
          </a:p>
          <a:p>
            <a:pPr marL="0" indent="0" algn="r" rtl="1">
              <a:lnSpc>
                <a:spcPct val="150000"/>
              </a:lnSpc>
              <a:buNone/>
            </a:pPr>
            <a:r>
              <a:rPr lang="fa-IR" dirty="0" smtClean="0">
                <a:cs typeface="B Nazanin" panose="00000400000000000000" pitchFamily="2" charset="-78"/>
              </a:rPr>
              <a:t>قسمت </a:t>
            </a:r>
            <a:r>
              <a:rPr lang="fa-IR" dirty="0">
                <a:cs typeface="B Nazanin" panose="00000400000000000000" pitchFamily="2" charset="-78"/>
              </a:rPr>
              <a:t>افیلیشن هر نویسنده باید حتما بصورت کامل ذکر شود که شامل درجه علمی، گروه، دانشکده، دانشگاه، </a:t>
            </a:r>
            <a:r>
              <a:rPr lang="fa-IR" dirty="0" smtClean="0">
                <a:cs typeface="B Nazanin" panose="00000400000000000000" pitchFamily="2" charset="-78"/>
              </a:rPr>
              <a:t>شهر</a:t>
            </a:r>
            <a:r>
              <a:rPr lang="fa-IR" dirty="0">
                <a:cs typeface="B Nazanin" panose="00000400000000000000" pitchFamily="2" charset="-78"/>
              </a:rPr>
              <a:t>، کشور، آدرس ایمیل و شماره تماس می باشد. </a:t>
            </a:r>
            <a:endParaRPr lang="fa-IR" dirty="0" smtClean="0">
              <a:cs typeface="B Nazanin" panose="00000400000000000000" pitchFamily="2" charset="-78"/>
            </a:endParaRPr>
          </a:p>
          <a:p>
            <a:pPr algn="r" rtl="1">
              <a:lnSpc>
                <a:spcPct val="150000"/>
              </a:lnSpc>
            </a:pPr>
            <a:r>
              <a:rPr lang="fa-IR" dirty="0" smtClean="0">
                <a:cs typeface="B Nazanin" panose="00000400000000000000" pitchFamily="2" charset="-78"/>
              </a:rPr>
              <a:t>عنوان </a:t>
            </a:r>
            <a:r>
              <a:rPr lang="fa-IR" dirty="0">
                <a:cs typeface="B Nazanin" panose="00000400000000000000" pitchFamily="2" charset="-78"/>
              </a:rPr>
              <a:t>کوتاه </a:t>
            </a:r>
            <a:r>
              <a:rPr lang="en-US" dirty="0">
                <a:cs typeface="B Nazanin" panose="00000400000000000000" pitchFamily="2" charset="-78"/>
              </a:rPr>
              <a:t>(Running Title</a:t>
            </a:r>
            <a:r>
              <a:rPr lang="en-US" dirty="0" smtClean="0">
                <a:cs typeface="B Nazanin" panose="00000400000000000000" pitchFamily="2" charset="-78"/>
              </a:rPr>
              <a:t>)</a:t>
            </a:r>
            <a:r>
              <a:rPr lang="fa-IR" dirty="0">
                <a:cs typeface="B Nazanin" panose="00000400000000000000" pitchFamily="2" charset="-78"/>
              </a:rPr>
              <a:t>: بین 60-50 حرف</a:t>
            </a:r>
          </a:p>
          <a:p>
            <a:pPr algn="r" rtl="1">
              <a:lnSpc>
                <a:spcPct val="150000"/>
              </a:lnSpc>
            </a:pPr>
            <a:r>
              <a:rPr lang="fa-IR" dirty="0" smtClean="0">
                <a:cs typeface="B Nazanin" panose="00000400000000000000" pitchFamily="2" charset="-78"/>
              </a:rPr>
              <a:t>حتما </a:t>
            </a:r>
            <a:r>
              <a:rPr lang="fa-IR" dirty="0">
                <a:cs typeface="B Nazanin" panose="00000400000000000000" pitchFamily="2" charset="-78"/>
              </a:rPr>
              <a:t>باید نویسنده مسئول مشخص </a:t>
            </a:r>
            <a:r>
              <a:rPr lang="fa-IR" dirty="0" smtClean="0">
                <a:cs typeface="B Nazanin" panose="00000400000000000000" pitchFamily="2" charset="-78"/>
              </a:rPr>
              <a:t>شود با ذکر آدرس، شماره تماس، آدرس ایمیل</a:t>
            </a:r>
          </a:p>
          <a:p>
            <a:pPr marL="0" indent="0" algn="r" rtl="1">
              <a:buNone/>
            </a:pPr>
            <a:endParaRPr lang="fa-IR" dirty="0" smtClean="0"/>
          </a:p>
        </p:txBody>
      </p:sp>
      <p:sp>
        <p:nvSpPr>
          <p:cNvPr id="4" name="Slide Number Placeholder 3"/>
          <p:cNvSpPr>
            <a:spLocks noGrp="1"/>
          </p:cNvSpPr>
          <p:nvPr>
            <p:ph type="sldNum" sz="quarter" idx="12"/>
          </p:nvPr>
        </p:nvSpPr>
        <p:spPr/>
        <p:txBody>
          <a:bodyPr/>
          <a:lstStyle/>
          <a:p>
            <a:pPr>
              <a:defRPr/>
            </a:pPr>
            <a:fld id="{F5BF51E1-CB03-4C79-BC0C-9E23C9C8BC97}" type="slidenum">
              <a:rPr lang="en-US" smtClean="0">
                <a:solidFill>
                  <a:srgbClr val="FFFFFF"/>
                </a:solidFill>
              </a:rPr>
              <a:pPr>
                <a:defRPr/>
              </a:pPr>
              <a:t>14</a:t>
            </a:fld>
            <a:endParaRPr lang="en-US">
              <a:solidFill>
                <a:srgbClr val="FFFFFF"/>
              </a:solidFill>
            </a:endParaRPr>
          </a:p>
        </p:txBody>
      </p:sp>
      <p:sp>
        <p:nvSpPr>
          <p:cNvPr id="7" name="Date Placeholder 6"/>
          <p:cNvSpPr>
            <a:spLocks noGrp="1"/>
          </p:cNvSpPr>
          <p:nvPr>
            <p:ph type="dt" sz="half" idx="10"/>
          </p:nvPr>
        </p:nvSpPr>
        <p:spPr/>
        <p:txBody>
          <a:bodyPr/>
          <a:lstStyle/>
          <a:p>
            <a:pPr>
              <a:defRPr/>
            </a:pPr>
            <a:fld id="{7B3300AC-620C-40D3-BBB8-E3208D948744}" type="datetime3">
              <a:rPr lang="en-US" smtClean="0">
                <a:solidFill>
                  <a:srgbClr val="FFFFFF"/>
                </a:solidFill>
              </a:rPr>
              <a:t>15 November 2021</a:t>
            </a:fld>
            <a:endParaRPr lang="en-US">
              <a:solidFill>
                <a:srgbClr val="FFFFFF"/>
              </a:solidFill>
            </a:endParaRPr>
          </a:p>
        </p:txBody>
      </p:sp>
    </p:spTree>
    <p:extLst>
      <p:ext uri="{BB962C8B-B14F-4D97-AF65-F5344CB8AC3E}">
        <p14:creationId xmlns:p14="http://schemas.microsoft.com/office/powerpoint/2010/main" val="22015820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dirty="0">
                <a:solidFill>
                  <a:srgbClr val="7030A0"/>
                </a:solidFill>
                <a:latin typeface="Times New Roman" pitchFamily="18" charset="0"/>
                <a:cs typeface="Times New Roman" pitchFamily="18" charset="0"/>
              </a:rPr>
              <a:t>Title Page</a:t>
            </a:r>
            <a:endParaRPr lang="en-US" dirty="0"/>
          </a:p>
        </p:txBody>
      </p:sp>
      <p:sp>
        <p:nvSpPr>
          <p:cNvPr id="3" name="Content Placeholder 2"/>
          <p:cNvSpPr>
            <a:spLocks noGrp="1"/>
          </p:cNvSpPr>
          <p:nvPr>
            <p:ph idx="1"/>
          </p:nvPr>
        </p:nvSpPr>
        <p:spPr>
          <a:ln/>
        </p:spPr>
        <p:style>
          <a:lnRef idx="2">
            <a:schemeClr val="accent2"/>
          </a:lnRef>
          <a:fillRef idx="1">
            <a:schemeClr val="lt1"/>
          </a:fillRef>
          <a:effectRef idx="0">
            <a:schemeClr val="accent2"/>
          </a:effectRef>
          <a:fontRef idx="minor">
            <a:schemeClr val="dk1"/>
          </a:fontRef>
        </p:style>
        <p:txBody>
          <a:bodyPr>
            <a:normAutofit fontScale="85000" lnSpcReduction="20000"/>
          </a:bodyPr>
          <a:lstStyle/>
          <a:p>
            <a:pPr marL="0" indent="0">
              <a:buNone/>
            </a:pPr>
            <a:r>
              <a:rPr lang="en-US" b="1" dirty="0"/>
              <a:t>Evaluation of Oxidative Stress Level: Total Antioxidant Capacity, Total Oxidant Status and Glutathione Activity in Patients with Covid-19</a:t>
            </a:r>
            <a:endParaRPr lang="en-US" dirty="0"/>
          </a:p>
          <a:p>
            <a:pPr marL="0" indent="0">
              <a:buNone/>
            </a:pPr>
            <a:r>
              <a:rPr lang="en-US" b="1" dirty="0"/>
              <a:t> </a:t>
            </a:r>
            <a:endParaRPr lang="en-US" dirty="0"/>
          </a:p>
          <a:p>
            <a:pPr marL="0" indent="0">
              <a:buNone/>
            </a:pPr>
            <a:r>
              <a:rPr lang="en-US" b="1" dirty="0" err="1"/>
              <a:t>Fereshteh</a:t>
            </a:r>
            <a:r>
              <a:rPr lang="en-US" b="1" dirty="0"/>
              <a:t> </a:t>
            </a:r>
            <a:r>
              <a:rPr lang="en-US" b="1" dirty="0" err="1"/>
              <a:t>Mehri</a:t>
            </a:r>
            <a:r>
              <a:rPr lang="en-US" b="1" dirty="0"/>
              <a:t> </a:t>
            </a:r>
            <a:r>
              <a:rPr lang="en-US" b="1" baseline="30000" dirty="0"/>
              <a:t>1*</a:t>
            </a:r>
            <a:r>
              <a:rPr lang="en-US" b="1" dirty="0"/>
              <a:t>, </a:t>
            </a:r>
            <a:r>
              <a:rPr lang="en-US" b="1" dirty="0" err="1"/>
              <a:t>Behrouz</a:t>
            </a:r>
            <a:r>
              <a:rPr lang="en-US" b="1" dirty="0"/>
              <a:t> </a:t>
            </a:r>
            <a:r>
              <a:rPr lang="en-US" b="1" dirty="0" err="1"/>
              <a:t>Karkhanei</a:t>
            </a:r>
            <a:r>
              <a:rPr lang="en-US" b="1" dirty="0"/>
              <a:t> </a:t>
            </a:r>
            <a:r>
              <a:rPr lang="en-US" b="1" baseline="30000" dirty="0"/>
              <a:t>3</a:t>
            </a:r>
            <a:endParaRPr lang="en-US" dirty="0"/>
          </a:p>
          <a:p>
            <a:pPr marL="0" indent="0">
              <a:buNone/>
            </a:pPr>
            <a:r>
              <a:rPr lang="en-US" dirty="0"/>
              <a:t>Nutrition Health Research Center, Hamadan University of Medical Sciences, Hamadan, Iran. Email: </a:t>
            </a:r>
            <a:r>
              <a:rPr lang="en-US" dirty="0">
                <a:hlinkClick r:id="rId2"/>
              </a:rPr>
              <a:t>freshteh_mehri@yahoo.com</a:t>
            </a:r>
            <a:r>
              <a:rPr lang="en-US" dirty="0"/>
              <a:t>, orchid 0000-0003-0106-256X</a:t>
            </a:r>
          </a:p>
          <a:p>
            <a:pPr marL="0" indent="0">
              <a:buNone/>
            </a:pPr>
            <a:r>
              <a:rPr lang="en-US" dirty="0"/>
              <a:t>1 Department of Anesthesiology, Hamadan University of Medical Sciences, Hamadan, Iran </a:t>
            </a:r>
          </a:p>
          <a:p>
            <a:pPr marL="0" indent="0">
              <a:buNone/>
            </a:pPr>
            <a:r>
              <a:rPr lang="en-US" dirty="0"/>
              <a:t>Email: </a:t>
            </a:r>
            <a:r>
              <a:rPr lang="en-US" dirty="0">
                <a:hlinkClick r:id="rId3"/>
              </a:rPr>
              <a:t>bk13472000@yahoo.com</a:t>
            </a:r>
            <a:r>
              <a:rPr lang="en-US" dirty="0"/>
              <a:t>,  orchid 0000-0002-6126-0274</a:t>
            </a:r>
          </a:p>
          <a:p>
            <a:pPr marL="0" indent="0">
              <a:buNone/>
            </a:pPr>
            <a:r>
              <a:rPr lang="en-US" dirty="0"/>
              <a:t>2- PhD in Biostatistics, Hamadan University of Medical Sciences Hamadan, Iran. </a:t>
            </a:r>
          </a:p>
          <a:p>
            <a:pPr marL="0" indent="0">
              <a:buNone/>
            </a:pPr>
            <a:r>
              <a:rPr lang="en-US" dirty="0"/>
              <a:t>Email: </a:t>
            </a:r>
            <a:r>
              <a:rPr lang="en-US" dirty="0">
                <a:hlinkClick r:id="rId4"/>
              </a:rPr>
              <a:t>talebi.ghane@gmail.com</a:t>
            </a:r>
            <a:r>
              <a:rPr lang="en-US" dirty="0"/>
              <a:t> orchid 0000-0003-2610-1419</a:t>
            </a:r>
          </a:p>
          <a:p>
            <a:pPr marL="0" indent="0">
              <a:buNone/>
            </a:pPr>
            <a:r>
              <a:rPr lang="en-US" dirty="0"/>
              <a:t>*Corresponding author: </a:t>
            </a:r>
            <a:r>
              <a:rPr lang="en-US" dirty="0" err="1"/>
              <a:t>Fereshteh</a:t>
            </a:r>
            <a:r>
              <a:rPr lang="en-US" dirty="0"/>
              <a:t> </a:t>
            </a:r>
            <a:r>
              <a:rPr lang="en-US" dirty="0" err="1"/>
              <a:t>Mehri</a:t>
            </a:r>
            <a:r>
              <a:rPr lang="en-US" dirty="0"/>
              <a:t>. Nutrition Health Research Center Hamadan University of Medical Sciences, Hamadan, Iran </a:t>
            </a:r>
          </a:p>
          <a:p>
            <a:pPr marL="0" indent="0">
              <a:buNone/>
            </a:pPr>
            <a:r>
              <a:rPr lang="en-US" dirty="0"/>
              <a:t>Tel; +989189005714</a:t>
            </a:r>
          </a:p>
          <a:p>
            <a:pPr marL="0" indent="0">
              <a:buNone/>
            </a:pPr>
            <a:r>
              <a:rPr lang="en-US" dirty="0"/>
              <a:t>E-mail: </a:t>
            </a:r>
            <a:r>
              <a:rPr lang="en-US" dirty="0">
                <a:hlinkClick r:id="rId2"/>
              </a:rPr>
              <a:t>freshteh_mehri@yahoo.com</a:t>
            </a:r>
            <a:endParaRPr lang="en-US" dirty="0"/>
          </a:p>
          <a:p>
            <a:pPr marL="0" indent="0">
              <a:buNone/>
            </a:pPr>
            <a:r>
              <a:rPr lang="en-US" b="1" dirty="0"/>
              <a:t>Running title: Oxidative stress and Covid-19</a:t>
            </a:r>
            <a:endParaRPr lang="en-US" dirty="0"/>
          </a:p>
          <a:p>
            <a:endParaRPr lang="en-US" dirty="0"/>
          </a:p>
        </p:txBody>
      </p:sp>
      <p:sp>
        <p:nvSpPr>
          <p:cNvPr id="4" name="Date Placeholder 3"/>
          <p:cNvSpPr>
            <a:spLocks noGrp="1"/>
          </p:cNvSpPr>
          <p:nvPr>
            <p:ph type="dt" sz="half" idx="10"/>
          </p:nvPr>
        </p:nvSpPr>
        <p:spPr/>
        <p:txBody>
          <a:bodyPr/>
          <a:lstStyle/>
          <a:p>
            <a:pPr>
              <a:defRPr/>
            </a:pPr>
            <a:fld id="{11630E9B-1594-401F-9BC3-D2CF3DD6BA50}" type="datetime3">
              <a:rPr lang="en-US" smtClean="0">
                <a:solidFill>
                  <a:srgbClr val="FFFFFF"/>
                </a:solidFill>
              </a:rPr>
              <a:t>15 November 2021</a:t>
            </a:fld>
            <a:endParaRPr lang="en-US">
              <a:solidFill>
                <a:srgbClr val="FFFFFF"/>
              </a:solidFill>
            </a:endParaRPr>
          </a:p>
        </p:txBody>
      </p:sp>
      <p:sp>
        <p:nvSpPr>
          <p:cNvPr id="5" name="Footer Placeholder 4"/>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15</a:t>
            </a:fld>
            <a:endParaRPr lang="en-US">
              <a:solidFill>
                <a:srgbClr val="FFFFFF"/>
              </a:solidFill>
            </a:endParaRPr>
          </a:p>
        </p:txBody>
      </p:sp>
    </p:spTree>
    <p:extLst>
      <p:ext uri="{BB962C8B-B14F-4D97-AF65-F5344CB8AC3E}">
        <p14:creationId xmlns:p14="http://schemas.microsoft.com/office/powerpoint/2010/main" val="466386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16</a:t>
            </a:fld>
            <a:endParaRPr lang="en-US">
              <a:solidFill>
                <a:srgbClr val="FFFFFF"/>
              </a:solidFill>
            </a:endParaRPr>
          </a:p>
        </p:txBody>
      </p:sp>
      <p:sp>
        <p:nvSpPr>
          <p:cNvPr id="2" name="Title 1"/>
          <p:cNvSpPr>
            <a:spLocks noGrp="1"/>
          </p:cNvSpPr>
          <p:nvPr>
            <p:ph type="title" idx="4294967295"/>
          </p:nvPr>
        </p:nvSpPr>
        <p:spPr>
          <a:xfrm>
            <a:off x="381000" y="304800"/>
            <a:ext cx="7886700" cy="1325563"/>
          </a:xfrm>
        </p:spPr>
        <p:txBody>
          <a:bodyPr/>
          <a:lstStyle/>
          <a:p>
            <a:pPr algn="ctr" rtl="1"/>
            <a:r>
              <a:rPr lang="fa-IR" dirty="0" smtClean="0">
                <a:solidFill>
                  <a:srgbClr val="7030A0"/>
                </a:solidFill>
                <a:cs typeface="B Titr" panose="00000700000000000000" pitchFamily="2" charset="-78"/>
              </a:rPr>
              <a:t>شرایط نویسندگی مقالات</a:t>
            </a:r>
            <a:endParaRPr lang="fa-IR" dirty="0">
              <a:solidFill>
                <a:srgbClr val="7030A0"/>
              </a:solidFill>
              <a:cs typeface="B Titr" panose="00000700000000000000" pitchFamily="2" charset="-78"/>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371600"/>
            <a:ext cx="7391399" cy="2447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789589"/>
            <a:ext cx="7972425" cy="289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Date Placeholder 6"/>
          <p:cNvSpPr>
            <a:spLocks noGrp="1"/>
          </p:cNvSpPr>
          <p:nvPr>
            <p:ph type="dt" sz="half" idx="10"/>
          </p:nvPr>
        </p:nvSpPr>
        <p:spPr/>
        <p:txBody>
          <a:bodyPr/>
          <a:lstStyle/>
          <a:p>
            <a:pPr>
              <a:defRPr/>
            </a:pPr>
            <a:fld id="{C7DF6B80-B056-4696-B105-F4AF7898F8AB}" type="datetime3">
              <a:rPr lang="en-US" smtClean="0">
                <a:solidFill>
                  <a:srgbClr val="FFFFFF"/>
                </a:solidFill>
              </a:rPr>
              <a:t>15 November 2021</a:t>
            </a:fld>
            <a:endParaRPr lang="en-US">
              <a:solidFill>
                <a:srgbClr val="FFFFFF"/>
              </a:solidFill>
            </a:endParaRPr>
          </a:p>
        </p:txBody>
      </p:sp>
    </p:spTree>
    <p:extLst>
      <p:ext uri="{BB962C8B-B14F-4D97-AF65-F5344CB8AC3E}">
        <p14:creationId xmlns:p14="http://schemas.microsoft.com/office/powerpoint/2010/main" val="40982643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en-US" sz="3600" b="1" dirty="0" smtClean="0">
                <a:solidFill>
                  <a:srgbClr val="7030A0"/>
                </a:solidFill>
                <a:latin typeface="Times New Roman" pitchFamily="18" charset="0"/>
                <a:cs typeface="Times New Roman" pitchFamily="18" charset="0"/>
              </a:rPr>
              <a:t>Graphical abstract</a:t>
            </a:r>
            <a:endParaRPr lang="fa-IR" sz="3600" b="1" dirty="0">
              <a:solidFill>
                <a:srgbClr val="7030A0"/>
              </a:solidFill>
              <a:latin typeface="Times New Roman" pitchFamily="18" charset="0"/>
            </a:endParaRPr>
          </a:p>
        </p:txBody>
      </p:sp>
      <p:sp>
        <p:nvSpPr>
          <p:cNvPr id="3" name="Content Placeholder 2"/>
          <p:cNvSpPr>
            <a:spLocks noGrp="1"/>
          </p:cNvSpPr>
          <p:nvPr>
            <p:ph idx="1"/>
          </p:nvPr>
        </p:nvSpPr>
        <p:spPr/>
        <p:txBody>
          <a:bodyPr>
            <a:normAutofit/>
          </a:bodyPr>
          <a:lstStyle/>
          <a:p>
            <a:pPr algn="r" rtl="1">
              <a:lnSpc>
                <a:spcPct val="200000"/>
              </a:lnSpc>
            </a:pPr>
            <a:r>
              <a:rPr lang="fa-IR" sz="2800" dirty="0" smtClean="0">
                <a:cs typeface="B Nazanin" panose="00000400000000000000" pitchFamily="2" charset="-78"/>
              </a:rPr>
              <a:t>اصل داستان مقاله را با شکل نشان دهد</a:t>
            </a:r>
          </a:p>
          <a:p>
            <a:pPr algn="r" rtl="1">
              <a:lnSpc>
                <a:spcPct val="200000"/>
              </a:lnSpc>
            </a:pPr>
            <a:r>
              <a:rPr lang="fa-IR" sz="2800" dirty="0" smtClean="0">
                <a:cs typeface="B Nazanin" panose="00000400000000000000" pitchFamily="2" charset="-78"/>
              </a:rPr>
              <a:t>وضوح تصویر باید بالا باشد</a:t>
            </a:r>
          </a:p>
          <a:p>
            <a:pPr algn="r" rtl="1">
              <a:lnSpc>
                <a:spcPct val="200000"/>
              </a:lnSpc>
            </a:pPr>
            <a:r>
              <a:rPr lang="fa-IR" sz="2800" dirty="0" smtClean="0">
                <a:cs typeface="B Nazanin" panose="00000400000000000000" pitchFamily="2" charset="-78"/>
              </a:rPr>
              <a:t>از بکارگیری تصاویر پیچیده و گنگ خود داری کنید</a:t>
            </a:r>
          </a:p>
          <a:p>
            <a:pPr algn="r" rtl="1">
              <a:lnSpc>
                <a:spcPct val="200000"/>
              </a:lnSpc>
            </a:pPr>
            <a:r>
              <a:rPr lang="fa-IR" sz="2800" dirty="0" smtClean="0">
                <a:cs typeface="B Nazanin" panose="00000400000000000000" pitchFamily="2" charset="-78"/>
              </a:rPr>
              <a:t>با نگاه کردن به آن عنوان مقاله تداعی شود</a:t>
            </a:r>
            <a:endParaRPr lang="fa-IR" sz="2800" dirty="0">
              <a:cs typeface="B Nazanin" panose="00000400000000000000" pitchFamily="2" charset="-78"/>
            </a:endParaRPr>
          </a:p>
        </p:txBody>
      </p:sp>
      <p:sp>
        <p:nvSpPr>
          <p:cNvPr id="6" name="Date Placeholder 5"/>
          <p:cNvSpPr>
            <a:spLocks noGrp="1"/>
          </p:cNvSpPr>
          <p:nvPr>
            <p:ph type="dt" sz="half" idx="10"/>
          </p:nvPr>
        </p:nvSpPr>
        <p:spPr/>
        <p:txBody>
          <a:bodyPr/>
          <a:lstStyle/>
          <a:p>
            <a:pPr>
              <a:defRPr/>
            </a:pPr>
            <a:fld id="{45F8671A-27CE-4189-BC80-DF460FDB9095}" type="datetime3">
              <a:rPr lang="en-US" smtClean="0">
                <a:solidFill>
                  <a:srgbClr val="FFFFFF"/>
                </a:solidFill>
              </a:rPr>
              <a:t>15 November 2021</a:t>
            </a:fld>
            <a:endParaRPr lang="en-US">
              <a:solidFill>
                <a:srgbClr val="FFFFFF"/>
              </a:solidFill>
            </a:endParaRPr>
          </a:p>
        </p:txBody>
      </p:sp>
      <p:sp>
        <p:nvSpPr>
          <p:cNvPr id="7" name="Slide Number Placeholder 6"/>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17</a:t>
            </a:fld>
            <a:endParaRPr lang="en-US">
              <a:solidFill>
                <a:srgbClr val="FFFFFF"/>
              </a:solidFill>
            </a:endParaRPr>
          </a:p>
        </p:txBody>
      </p:sp>
    </p:spTree>
    <p:extLst>
      <p:ext uri="{BB962C8B-B14F-4D97-AF65-F5344CB8AC3E}">
        <p14:creationId xmlns:p14="http://schemas.microsoft.com/office/powerpoint/2010/main" val="3080295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11630E9B-1594-401F-9BC3-D2CF3DD6BA50}" type="datetime3">
              <a:rPr lang="en-US" smtClean="0">
                <a:solidFill>
                  <a:srgbClr val="FFFFFF"/>
                </a:solidFill>
              </a:rPr>
              <a:t>15 November 2021</a:t>
            </a:fld>
            <a:endParaRPr lang="en-US">
              <a:solidFill>
                <a:srgbClr val="FFFFFF"/>
              </a:solidFill>
            </a:endParaRPr>
          </a:p>
        </p:txBody>
      </p:sp>
      <p:sp>
        <p:nvSpPr>
          <p:cNvPr id="5" name="Footer Placeholder 4"/>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18</a:t>
            </a:fld>
            <a:endParaRPr lang="en-US">
              <a:solidFill>
                <a:srgbClr val="FFFFFF"/>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981200"/>
            <a:ext cx="7617241" cy="441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304800"/>
            <a:ext cx="4078287"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42688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b="1" dirty="0" smtClean="0">
                <a:solidFill>
                  <a:srgbClr val="7030A0"/>
                </a:solidFill>
                <a:latin typeface="Times New Roman" pitchFamily="18" charset="0"/>
                <a:cs typeface="Times New Roman" pitchFamily="18" charset="0"/>
              </a:rPr>
              <a:t>Highlights</a:t>
            </a:r>
            <a:endParaRPr lang="fa-IR" sz="4800" b="1" dirty="0">
              <a:solidFill>
                <a:srgbClr val="7030A0"/>
              </a:solidFill>
              <a:latin typeface="Times New Roman" pitchFamily="18" charset="0"/>
            </a:endParaRPr>
          </a:p>
        </p:txBody>
      </p:sp>
      <p:sp>
        <p:nvSpPr>
          <p:cNvPr id="3" name="Content Placeholder 2"/>
          <p:cNvSpPr>
            <a:spLocks noGrp="1"/>
          </p:cNvSpPr>
          <p:nvPr>
            <p:ph idx="1"/>
          </p:nvPr>
        </p:nvSpPr>
        <p:spPr/>
        <p:txBody>
          <a:bodyPr/>
          <a:lstStyle/>
          <a:p>
            <a:pPr algn="r" rtl="1">
              <a:lnSpc>
                <a:spcPct val="200000"/>
              </a:lnSpc>
            </a:pPr>
            <a:r>
              <a:rPr lang="fa-IR" sz="2800" dirty="0">
                <a:cs typeface="B Nazanin" panose="00000400000000000000" pitchFamily="2" charset="-78"/>
              </a:rPr>
              <a:t>سه تا </a:t>
            </a:r>
            <a:r>
              <a:rPr lang="fa-IR" sz="2800" dirty="0" smtClean="0">
                <a:cs typeface="B Nazanin" panose="00000400000000000000" pitchFamily="2" charset="-78"/>
              </a:rPr>
              <a:t>پنج جمله کوتاه از نتایج کار</a:t>
            </a:r>
          </a:p>
          <a:p>
            <a:pPr algn="r" rtl="1">
              <a:lnSpc>
                <a:spcPct val="200000"/>
              </a:lnSpc>
            </a:pPr>
            <a:r>
              <a:rPr lang="fa-IR" sz="2800" dirty="0" smtClean="0">
                <a:cs typeface="B Nazanin" panose="00000400000000000000" pitchFamily="2" charset="-78"/>
              </a:rPr>
              <a:t>نباید عمومی باشد</a:t>
            </a:r>
          </a:p>
          <a:p>
            <a:pPr algn="r" rtl="1">
              <a:lnSpc>
                <a:spcPct val="200000"/>
              </a:lnSpc>
            </a:pPr>
            <a:r>
              <a:rPr lang="fa-IR" sz="2800" dirty="0" smtClean="0">
                <a:cs typeface="B Nazanin" panose="00000400000000000000" pitchFamily="2" charset="-78"/>
              </a:rPr>
              <a:t>نباید سوالی باشد</a:t>
            </a:r>
          </a:p>
          <a:p>
            <a:pPr algn="r" rtl="1">
              <a:lnSpc>
                <a:spcPct val="200000"/>
              </a:lnSpc>
            </a:pPr>
            <a:r>
              <a:rPr lang="fa-IR" sz="2800" dirty="0" smtClean="0">
                <a:cs typeface="B Nazanin" panose="00000400000000000000" pitchFamily="2" charset="-78"/>
              </a:rPr>
              <a:t>کاملا ساده و روان بیان شوند.</a:t>
            </a:r>
            <a:endParaRPr lang="fa-IR" sz="2800" dirty="0">
              <a:cs typeface="B Nazanin" panose="00000400000000000000" pitchFamily="2" charset="-78"/>
            </a:endParaRPr>
          </a:p>
        </p:txBody>
      </p:sp>
      <p:sp>
        <p:nvSpPr>
          <p:cNvPr id="6" name="Date Placeholder 5"/>
          <p:cNvSpPr>
            <a:spLocks noGrp="1"/>
          </p:cNvSpPr>
          <p:nvPr>
            <p:ph type="dt" sz="half" idx="10"/>
          </p:nvPr>
        </p:nvSpPr>
        <p:spPr/>
        <p:txBody>
          <a:bodyPr/>
          <a:lstStyle/>
          <a:p>
            <a:pPr>
              <a:defRPr/>
            </a:pPr>
            <a:fld id="{0122AC66-727D-4F1B-B7B9-02DB131586E0}" type="datetime3">
              <a:rPr lang="en-US" smtClean="0">
                <a:solidFill>
                  <a:srgbClr val="FFFFFF"/>
                </a:solidFill>
              </a:rPr>
              <a:t>15 November 2021</a:t>
            </a:fld>
            <a:endParaRPr lang="en-US">
              <a:solidFill>
                <a:srgbClr val="FFFFFF"/>
              </a:solidFill>
            </a:endParaRPr>
          </a:p>
        </p:txBody>
      </p:sp>
      <p:sp>
        <p:nvSpPr>
          <p:cNvPr id="7" name="Slide Number Placeholder 6"/>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19</a:t>
            </a:fld>
            <a:endParaRPr lang="en-US">
              <a:solidFill>
                <a:srgbClr val="FFFFFF"/>
              </a:solidFill>
            </a:endParaRPr>
          </a:p>
        </p:txBody>
      </p:sp>
    </p:spTree>
    <p:extLst>
      <p:ext uri="{BB962C8B-B14F-4D97-AF65-F5344CB8AC3E}">
        <p14:creationId xmlns:p14="http://schemas.microsoft.com/office/powerpoint/2010/main" val="2120371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48036" y="5632848"/>
            <a:ext cx="6858000" cy="1138773"/>
          </a:xfrm>
          <a:prstGeom prst="rect">
            <a:avLst/>
          </a:prstGeom>
          <a:noFill/>
        </p:spPr>
        <p:txBody>
          <a:bodyPr>
            <a:spAutoFit/>
          </a:bodyPr>
          <a:lstStyle/>
          <a:p>
            <a:pPr algn="ctr">
              <a:defRPr/>
            </a:pPr>
            <a:r>
              <a:rPr lang="en-US" dirty="0">
                <a:solidFill>
                  <a:schemeClr val="accent1">
                    <a:lumMod val="60000"/>
                    <a:lumOff val="40000"/>
                  </a:schemeClr>
                </a:solidFill>
                <a:cs typeface="Arial" charset="0"/>
              </a:rPr>
              <a:t>Tehran University of Medical Sciences</a:t>
            </a:r>
          </a:p>
          <a:p>
            <a:pPr algn="ctr">
              <a:defRPr/>
            </a:pPr>
            <a:r>
              <a:rPr lang="en-US" dirty="0" smtClean="0">
                <a:solidFill>
                  <a:schemeClr val="accent1">
                    <a:lumMod val="60000"/>
                    <a:lumOff val="40000"/>
                  </a:schemeClr>
                </a:solidFill>
                <a:cs typeface="Arial" charset="0"/>
              </a:rPr>
              <a:t>Hamadan University y of Medical sciences</a:t>
            </a:r>
            <a:endParaRPr lang="en-US" dirty="0">
              <a:solidFill>
                <a:schemeClr val="accent1">
                  <a:lumMod val="60000"/>
                  <a:lumOff val="40000"/>
                </a:schemeClr>
              </a:solidFill>
              <a:cs typeface="Arial" charset="0"/>
            </a:endParaRPr>
          </a:p>
          <a:p>
            <a:pPr algn="ctr">
              <a:defRPr/>
            </a:pPr>
            <a:endParaRPr lang="fa-IR" sz="3200" b="1" dirty="0">
              <a:solidFill>
                <a:schemeClr val="accent1">
                  <a:lumMod val="60000"/>
                  <a:lumOff val="40000"/>
                </a:schemeClr>
              </a:solidFill>
              <a:cs typeface="+mj-cs"/>
            </a:endParaRPr>
          </a:p>
        </p:txBody>
      </p:sp>
      <p:sp>
        <p:nvSpPr>
          <p:cNvPr id="3079" name="Rectangle 1"/>
          <p:cNvSpPr>
            <a:spLocks noChangeArrowheads="1"/>
          </p:cNvSpPr>
          <p:nvPr/>
        </p:nvSpPr>
        <p:spPr bwMode="auto">
          <a:xfrm>
            <a:off x="1881232" y="1484020"/>
            <a:ext cx="4976724" cy="802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None/>
            </a:pPr>
            <a:r>
              <a:rPr lang="en-US" sz="2100" dirty="0"/>
              <a:t>.</a:t>
            </a:r>
          </a:p>
          <a:p>
            <a:pPr algn="ctr">
              <a:buNone/>
            </a:pPr>
            <a:endParaRPr lang="en-US" sz="2100" dirty="0"/>
          </a:p>
        </p:txBody>
      </p:sp>
      <p:sp>
        <p:nvSpPr>
          <p:cNvPr id="13" name="Date Placeholder 4"/>
          <p:cNvSpPr>
            <a:spLocks noGrp="1"/>
          </p:cNvSpPr>
          <p:nvPr>
            <p:ph type="dt" sz="half" idx="10"/>
          </p:nvPr>
        </p:nvSpPr>
        <p:spPr>
          <a:xfrm>
            <a:off x="628650" y="6356351"/>
            <a:ext cx="2057400" cy="365125"/>
          </a:xfrm>
        </p:spPr>
        <p:txBody>
          <a:bodyPr/>
          <a:lstStyle/>
          <a:p>
            <a:pPr>
              <a:defRPr/>
            </a:pPr>
            <a:fld id="{22FA8AA6-F876-45AC-A113-E4472853D577}" type="datetime3">
              <a:rPr lang="en-US" sz="1200" b="1" smtClean="0">
                <a:solidFill>
                  <a:srgbClr val="7030A0"/>
                </a:solidFill>
              </a:rPr>
              <a:t>15 November 2021</a:t>
            </a:fld>
            <a:endParaRPr lang="en-US" sz="1200" b="1" dirty="0">
              <a:solidFill>
                <a:srgbClr val="7030A0"/>
              </a:solidFill>
            </a:endParaRPr>
          </a:p>
        </p:txBody>
      </p:sp>
      <p:sp>
        <p:nvSpPr>
          <p:cNvPr id="15" name="Slide Number Placeholder 6"/>
          <p:cNvSpPr>
            <a:spLocks noGrp="1"/>
          </p:cNvSpPr>
          <p:nvPr>
            <p:ph type="sldNum" sz="quarter" idx="12"/>
          </p:nvPr>
        </p:nvSpPr>
        <p:spPr>
          <a:xfrm>
            <a:off x="6457950" y="6356351"/>
            <a:ext cx="2057400" cy="365125"/>
          </a:xfrm>
        </p:spPr>
        <p:txBody>
          <a:bodyPr/>
          <a:lstStyle/>
          <a:p>
            <a:pPr>
              <a:defRPr/>
            </a:pPr>
            <a:r>
              <a:rPr lang="en-US" sz="1200" b="1" dirty="0" smtClean="0">
                <a:solidFill>
                  <a:srgbClr val="7030A0"/>
                </a:solidFill>
              </a:rPr>
              <a:t>2</a:t>
            </a:r>
            <a:endParaRPr lang="en-US" sz="1200" b="1" dirty="0">
              <a:solidFill>
                <a:srgbClr val="7030A0"/>
              </a:solidFill>
            </a:endParaRPr>
          </a:p>
        </p:txBody>
      </p:sp>
      <p:pic>
        <p:nvPicPr>
          <p:cNvPr id="10" name="Picture 9"/>
          <p:cNvPicPr>
            <a:picLocks noChangeAspect="1"/>
          </p:cNvPicPr>
          <p:nvPr/>
        </p:nvPicPr>
        <p:blipFill>
          <a:blip r:embed="rId3">
            <a:duotone>
              <a:schemeClr val="accent1">
                <a:shade val="45000"/>
                <a:satMod val="135000"/>
              </a:schemeClr>
              <a:prstClr val="white"/>
            </a:duotone>
            <a:extLst/>
          </a:blip>
          <a:stretch>
            <a:fillRect/>
          </a:stretch>
        </p:blipFill>
        <p:spPr>
          <a:xfrm>
            <a:off x="228600" y="94553"/>
            <a:ext cx="8569110" cy="6179569"/>
          </a:xfrm>
          <a:prstGeom prst="rect">
            <a:avLst/>
          </a:prstGeom>
        </p:spPr>
      </p:pic>
      <p:sp>
        <p:nvSpPr>
          <p:cNvPr id="11" name="TextBox 10"/>
          <p:cNvSpPr txBox="1"/>
          <p:nvPr/>
        </p:nvSpPr>
        <p:spPr>
          <a:xfrm>
            <a:off x="1470950" y="1143000"/>
            <a:ext cx="5387006" cy="2585323"/>
          </a:xfrm>
          <a:prstGeom prst="rect">
            <a:avLst/>
          </a:prstGeom>
          <a:noFill/>
        </p:spPr>
        <p:txBody>
          <a:bodyPr wrap="square" rtlCol="0">
            <a:spAutoFit/>
          </a:bodyPr>
          <a:lstStyle/>
          <a:p>
            <a:pPr algn="ctr" rtl="1"/>
            <a:r>
              <a:rPr lang="fa-IR" sz="5400" dirty="0" smtClean="0">
                <a:solidFill>
                  <a:srgbClr val="C00000"/>
                </a:solidFill>
                <a:cs typeface="Titr" panose="00000700000000000000" pitchFamily="2" charset="-78"/>
              </a:rPr>
              <a:t>اصول </a:t>
            </a:r>
            <a:r>
              <a:rPr lang="fa-IR" sz="5400" dirty="0">
                <a:solidFill>
                  <a:srgbClr val="C00000"/>
                </a:solidFill>
                <a:cs typeface="Titr" panose="00000700000000000000" pitchFamily="2" charset="-78"/>
              </a:rPr>
              <a:t>نگارش </a:t>
            </a:r>
            <a:r>
              <a:rPr lang="fa-IR" sz="5400" dirty="0" smtClean="0">
                <a:solidFill>
                  <a:srgbClr val="C00000"/>
                </a:solidFill>
                <a:cs typeface="Titr" panose="00000700000000000000" pitchFamily="2" charset="-78"/>
              </a:rPr>
              <a:t>علمی</a:t>
            </a:r>
          </a:p>
          <a:p>
            <a:pPr algn="ctr"/>
            <a:r>
              <a:rPr lang="en-US" sz="3200" b="1" dirty="0" smtClean="0">
                <a:solidFill>
                  <a:srgbClr val="FF0000"/>
                </a:solidFill>
                <a:latin typeface="Bodoni MT Black" pitchFamily="18" charset="0"/>
                <a:cs typeface="Titr" panose="00000700000000000000" pitchFamily="2" charset="-78"/>
              </a:rPr>
              <a:t>BY</a:t>
            </a:r>
          </a:p>
          <a:p>
            <a:pPr algn="ctr"/>
            <a:r>
              <a:rPr lang="en-US" sz="3200" b="1" dirty="0" err="1" smtClean="0">
                <a:solidFill>
                  <a:srgbClr val="FF0000"/>
                </a:solidFill>
                <a:latin typeface="Bodoni MT Black" pitchFamily="18" charset="0"/>
                <a:cs typeface="Titr" panose="00000700000000000000" pitchFamily="2" charset="-78"/>
              </a:rPr>
              <a:t>Mehri</a:t>
            </a:r>
            <a:endParaRPr lang="fa-IR" sz="3200" b="1" dirty="0">
              <a:solidFill>
                <a:srgbClr val="FF0000"/>
              </a:solidFill>
              <a:latin typeface="Bodoni MT Black" pitchFamily="18" charset="0"/>
              <a:cs typeface="Titr" panose="00000700000000000000" pitchFamily="2" charset="-78"/>
            </a:endParaRPr>
          </a:p>
          <a:p>
            <a:pPr algn="ctr" rtl="1"/>
            <a:r>
              <a:rPr lang="en-US" sz="4400" b="1" dirty="0" smtClean="0">
                <a:solidFill>
                  <a:srgbClr val="7030A0"/>
                </a:solidFill>
                <a:cs typeface="Titr" panose="00000700000000000000" pitchFamily="2" charset="-78"/>
              </a:rPr>
              <a:t>Scientific </a:t>
            </a:r>
            <a:r>
              <a:rPr lang="en-US" sz="4400" b="1" dirty="0">
                <a:solidFill>
                  <a:srgbClr val="7030A0"/>
                </a:solidFill>
                <a:cs typeface="Titr" panose="00000700000000000000" pitchFamily="2" charset="-78"/>
              </a:rPr>
              <a:t>Writing</a:t>
            </a:r>
            <a:endParaRPr lang="fa-IR" sz="4400" b="1" dirty="0">
              <a:solidFill>
                <a:srgbClr val="7030A0"/>
              </a:solidFill>
              <a:cs typeface="Titr" panose="00000700000000000000" pitchFamily="2" charset="-78"/>
            </a:endParaRPr>
          </a:p>
        </p:txBody>
      </p:sp>
      <p:sp>
        <p:nvSpPr>
          <p:cNvPr id="4" name="Footer Placeholder 3"/>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Tree>
    <p:extLst>
      <p:ext uri="{BB962C8B-B14F-4D97-AF65-F5344CB8AC3E}">
        <p14:creationId xmlns:p14="http://schemas.microsoft.com/office/powerpoint/2010/main" val="10239423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sz="3600" b="1" dirty="0">
                <a:solidFill>
                  <a:srgbClr val="7030A0"/>
                </a:solidFill>
                <a:latin typeface="Times New Roman" pitchFamily="18" charset="0"/>
                <a:cs typeface="Times New Roman" pitchFamily="18" charset="0"/>
              </a:rPr>
              <a:t>Highlights</a:t>
            </a:r>
            <a:endParaRPr lang="en-US" dirty="0"/>
          </a:p>
        </p:txBody>
      </p:sp>
      <p:sp>
        <p:nvSpPr>
          <p:cNvPr id="4" name="Date Placeholder 3"/>
          <p:cNvSpPr>
            <a:spLocks noGrp="1"/>
          </p:cNvSpPr>
          <p:nvPr>
            <p:ph type="dt" sz="half" idx="10"/>
          </p:nvPr>
        </p:nvSpPr>
        <p:spPr/>
        <p:txBody>
          <a:bodyPr/>
          <a:lstStyle/>
          <a:p>
            <a:pPr>
              <a:defRPr/>
            </a:pPr>
            <a:fld id="{11630E9B-1594-401F-9BC3-D2CF3DD6BA50}" type="datetime3">
              <a:rPr lang="en-US" smtClean="0">
                <a:solidFill>
                  <a:srgbClr val="FFFFFF"/>
                </a:solidFill>
              </a:rPr>
              <a:t>15 November 2021</a:t>
            </a:fld>
            <a:endParaRPr lang="en-US">
              <a:solidFill>
                <a:srgbClr val="FFFFFF"/>
              </a:solidFill>
            </a:endParaRPr>
          </a:p>
        </p:txBody>
      </p:sp>
      <p:sp>
        <p:nvSpPr>
          <p:cNvPr id="5" name="Footer Placeholder 4"/>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20</a:t>
            </a:fld>
            <a:endParaRPr lang="en-US">
              <a:solidFill>
                <a:srgbClr val="FFFFFF"/>
              </a:solidFill>
            </a:endParaRPr>
          </a:p>
        </p:txBody>
      </p:sp>
      <p:pic>
        <p:nvPicPr>
          <p:cNvPr id="7170" name="Picture 2" descr="PDF) Day of the week effect in paper submission/acceptance/rejection  to/in/by peer review journa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498" y="152400"/>
            <a:ext cx="4495800" cy="63575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5029200" y="1279793"/>
            <a:ext cx="3733800" cy="480131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b="1" dirty="0"/>
              <a:t>Highlights</a:t>
            </a:r>
            <a:endParaRPr lang="en-US" dirty="0"/>
          </a:p>
          <a:p>
            <a:r>
              <a:rPr lang="en-US" dirty="0"/>
              <a:t> </a:t>
            </a:r>
          </a:p>
          <a:p>
            <a:pPr lvl="0"/>
            <a:r>
              <a:rPr lang="en-US" dirty="0"/>
              <a:t>Covid-19 is a disease with an unknown mechanism</a:t>
            </a:r>
          </a:p>
          <a:p>
            <a:r>
              <a:rPr lang="en-US" dirty="0"/>
              <a:t> </a:t>
            </a:r>
          </a:p>
          <a:p>
            <a:pPr lvl="0"/>
            <a:r>
              <a:rPr lang="en-US" dirty="0"/>
              <a:t>glutathione (</a:t>
            </a:r>
            <a:r>
              <a:rPr lang="en-US" dirty="0" err="1" smtClean="0"/>
              <a:t>GSHwere</a:t>
            </a:r>
            <a:r>
              <a:rPr lang="en-US" dirty="0" smtClean="0"/>
              <a:t> </a:t>
            </a:r>
            <a:r>
              <a:rPr lang="en-US" dirty="0"/>
              <a:t>measured in different patients with </a:t>
            </a:r>
            <a:r>
              <a:rPr lang="en-US" dirty="0" smtClean="0"/>
              <a:t>Covid-19</a:t>
            </a:r>
          </a:p>
          <a:p>
            <a:pPr lvl="0"/>
            <a:endParaRPr lang="en-US" dirty="0"/>
          </a:p>
          <a:p>
            <a:pPr lvl="0"/>
            <a:r>
              <a:rPr lang="en-US" dirty="0"/>
              <a:t>There was a significant relationship between levels of oxidative stress in and severity of patients with Covid-19.</a:t>
            </a:r>
          </a:p>
          <a:p>
            <a:r>
              <a:rPr lang="en-US" dirty="0"/>
              <a:t> </a:t>
            </a:r>
          </a:p>
          <a:p>
            <a:pPr lvl="0"/>
            <a:r>
              <a:rPr lang="en-US" dirty="0"/>
              <a:t>Different strategies for reducing or preventing of oxidative stress may help in Covid-19 managements.</a:t>
            </a:r>
          </a:p>
          <a:p>
            <a:r>
              <a:rPr lang="en-US" dirty="0"/>
              <a:t> </a:t>
            </a:r>
          </a:p>
        </p:txBody>
      </p:sp>
    </p:spTree>
    <p:extLst>
      <p:ext uri="{BB962C8B-B14F-4D97-AF65-F5344CB8AC3E}">
        <p14:creationId xmlns:p14="http://schemas.microsoft.com/office/powerpoint/2010/main" val="25072895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en-US" sz="4000" b="1" dirty="0">
                <a:solidFill>
                  <a:srgbClr val="7030A0"/>
                </a:solidFill>
                <a:latin typeface="Times New Roman" pitchFamily="18" charset="0"/>
                <a:cs typeface="Times New Roman" pitchFamily="18" charset="0"/>
              </a:rPr>
              <a:t>Copyright </a:t>
            </a:r>
            <a:endParaRPr lang="fa-IR" b="1" dirty="0">
              <a:solidFill>
                <a:srgbClr val="7030A0"/>
              </a:solidFill>
              <a:latin typeface="Times New Roman" pitchFamily="18" charset="0"/>
            </a:endParaRPr>
          </a:p>
        </p:txBody>
      </p:sp>
      <p:sp>
        <p:nvSpPr>
          <p:cNvPr id="3" name="Content Placeholder 2"/>
          <p:cNvSpPr>
            <a:spLocks noGrp="1"/>
          </p:cNvSpPr>
          <p:nvPr>
            <p:ph idx="1"/>
          </p:nvPr>
        </p:nvSpPr>
        <p:spPr/>
        <p:txBody>
          <a:bodyPr>
            <a:normAutofit fontScale="92500" lnSpcReduction="10000"/>
          </a:bodyPr>
          <a:lstStyle/>
          <a:p>
            <a:pPr algn="justLow" rtl="1">
              <a:lnSpc>
                <a:spcPct val="150000"/>
              </a:lnSpc>
            </a:pPr>
            <a:r>
              <a:rPr lang="fa-IR" sz="2800" dirty="0">
                <a:cs typeface="B Nazanin" panose="00000400000000000000" pitchFamily="2" charset="-78"/>
              </a:rPr>
              <a:t>اگر ژورنالی تحت حمایت قانون کپی رایت قرار داشته باشد که تقریباً تمام ژورنال </a:t>
            </a:r>
            <a:r>
              <a:rPr lang="fa-IR" sz="2800" dirty="0" smtClean="0">
                <a:cs typeface="B Nazanin" panose="00000400000000000000" pitchFamily="2" charset="-78"/>
              </a:rPr>
              <a:t>های</a:t>
            </a:r>
            <a:r>
              <a:rPr lang="en-US" sz="2800" dirty="0" smtClean="0">
                <a:cs typeface="B Nazanin" panose="00000400000000000000" pitchFamily="2" charset="-78"/>
              </a:rPr>
              <a:t>ISI </a:t>
            </a:r>
            <a:r>
              <a:rPr lang="fa-IR" sz="2800" dirty="0" smtClean="0">
                <a:cs typeface="B Nazanin" panose="00000400000000000000" pitchFamily="2" charset="-78"/>
              </a:rPr>
              <a:t> و </a:t>
            </a:r>
            <a:r>
              <a:rPr lang="fa-IR" sz="2800" dirty="0">
                <a:cs typeface="B Nazanin" panose="00000400000000000000" pitchFamily="2" charset="-78"/>
              </a:rPr>
              <a:t>علمی و پژوهشی تحت حمایت کپی رایت قرار دارند، </a:t>
            </a:r>
            <a:r>
              <a:rPr lang="fa-IR" sz="2800" b="1" dirty="0">
                <a:solidFill>
                  <a:srgbClr val="FF0000"/>
                </a:solidFill>
                <a:cs typeface="B Nazanin" panose="00000400000000000000" pitchFamily="2" charset="-78"/>
              </a:rPr>
              <a:t>مالکیت حقوقی </a:t>
            </a:r>
            <a:r>
              <a:rPr lang="fa-IR" sz="2800" b="1" dirty="0" smtClean="0">
                <a:solidFill>
                  <a:srgbClr val="FF0000"/>
                </a:solidFill>
                <a:cs typeface="B Nazanin" panose="00000400000000000000" pitchFamily="2" charset="-78"/>
              </a:rPr>
              <a:t>مقالات منتشر شده </a:t>
            </a:r>
            <a:r>
              <a:rPr lang="fa-IR" sz="2800" dirty="0" smtClean="0">
                <a:cs typeface="B Nazanin" panose="00000400000000000000" pitchFamily="2" charset="-78"/>
              </a:rPr>
              <a:t>به </a:t>
            </a:r>
            <a:r>
              <a:rPr lang="fa-IR" sz="2800" dirty="0">
                <a:cs typeface="B Nazanin" panose="00000400000000000000" pitchFamily="2" charset="-78"/>
              </a:rPr>
              <a:t>دارنده حق نشر تعلق می گیرد. </a:t>
            </a:r>
            <a:endParaRPr lang="fa-IR" sz="2800" dirty="0" smtClean="0">
              <a:cs typeface="B Nazanin" panose="00000400000000000000" pitchFamily="2" charset="-78"/>
            </a:endParaRPr>
          </a:p>
          <a:p>
            <a:pPr algn="justLow" rtl="1">
              <a:lnSpc>
                <a:spcPct val="150000"/>
              </a:lnSpc>
            </a:pPr>
            <a:r>
              <a:rPr lang="fa-IR" sz="2800" dirty="0" smtClean="0">
                <a:cs typeface="B Nazanin" panose="00000400000000000000" pitchFamily="2" charset="-78"/>
              </a:rPr>
              <a:t>بنابراین </a:t>
            </a:r>
            <a:r>
              <a:rPr lang="fa-IR" sz="2800" dirty="0">
                <a:cs typeface="B Nazanin" panose="00000400000000000000" pitchFamily="2" charset="-78"/>
              </a:rPr>
              <a:t>در صورتی که بخواهید اقدام به انتشار مجدد مطالب تحت حمایت و حفاظت کپی رایت کنید، باید موافقت و تائید دارنده حق نشر و تکثیر را کسب نمایید، در غیر این صورت باید ریسک طرح دعوی حقوقی به خاطر نقض حق تالیف و تکثیر را بپذیرد. </a:t>
            </a:r>
          </a:p>
          <a:p>
            <a:pPr algn="r" rtl="1"/>
            <a:endParaRPr lang="fa-IR" dirty="0"/>
          </a:p>
        </p:txBody>
      </p:sp>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21</a:t>
            </a:fld>
            <a:endParaRPr lang="en-US">
              <a:solidFill>
                <a:srgbClr val="FFFFFF"/>
              </a:solidFill>
            </a:endParaRPr>
          </a:p>
        </p:txBody>
      </p:sp>
      <p:sp>
        <p:nvSpPr>
          <p:cNvPr id="7" name="Date Placeholder 6"/>
          <p:cNvSpPr>
            <a:spLocks noGrp="1"/>
          </p:cNvSpPr>
          <p:nvPr>
            <p:ph type="dt" sz="half" idx="10"/>
          </p:nvPr>
        </p:nvSpPr>
        <p:spPr/>
        <p:txBody>
          <a:bodyPr/>
          <a:lstStyle/>
          <a:p>
            <a:pPr>
              <a:defRPr/>
            </a:pPr>
            <a:fld id="{5233AC44-CB76-4168-ADB3-6D5B446F8EBE}" type="datetime3">
              <a:rPr lang="en-US" smtClean="0">
                <a:solidFill>
                  <a:srgbClr val="FFFFFF"/>
                </a:solidFill>
              </a:rPr>
              <a:t>15 November 2021</a:t>
            </a:fld>
            <a:endParaRPr lang="en-US">
              <a:solidFill>
                <a:srgbClr val="FFFFFF"/>
              </a:solidFill>
            </a:endParaRPr>
          </a:p>
        </p:txBody>
      </p:sp>
    </p:spTree>
    <p:extLst>
      <p:ext uri="{BB962C8B-B14F-4D97-AF65-F5344CB8AC3E}">
        <p14:creationId xmlns:p14="http://schemas.microsoft.com/office/powerpoint/2010/main" val="31461840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576" y="669926"/>
            <a:ext cx="7886700" cy="701674"/>
          </a:xfrm>
        </p:spPr>
        <p:txBody>
          <a:bodyPr>
            <a:normAutofit/>
          </a:bodyPr>
          <a:lstStyle/>
          <a:p>
            <a:pPr algn="ctr"/>
            <a:r>
              <a:rPr lang="fa-IR" sz="3600" b="1" dirty="0">
                <a:solidFill>
                  <a:srgbClr val="7030A0"/>
                </a:solidFill>
                <a:latin typeface="+mn-lt"/>
                <a:ea typeface="+mn-ea"/>
                <a:cs typeface="Titr" panose="00000700000000000000" pitchFamily="2" charset="-78"/>
              </a:rPr>
              <a:t>اصول نگارش علمی </a:t>
            </a:r>
            <a:r>
              <a:rPr lang="fa-IR" sz="3600" b="1" dirty="0" smtClean="0">
                <a:solidFill>
                  <a:srgbClr val="7030A0"/>
                </a:solidFill>
                <a:latin typeface="+mn-lt"/>
                <a:ea typeface="+mn-ea"/>
                <a:cs typeface="Titr" panose="00000700000000000000" pitchFamily="2" charset="-78"/>
              </a:rPr>
              <a:t>مقالات اصیل پژوهشی</a:t>
            </a:r>
            <a:endParaRPr lang="fa-IR" sz="3600" b="1" dirty="0">
              <a:solidFill>
                <a:srgbClr val="7030A0"/>
              </a:solidFill>
              <a:latin typeface="+mn-lt"/>
              <a:ea typeface="+mn-ea"/>
              <a:cs typeface="Titr" panose="00000700000000000000" pitchFamily="2" charset="-78"/>
            </a:endParaRPr>
          </a:p>
        </p:txBody>
      </p:sp>
      <p:sp>
        <p:nvSpPr>
          <p:cNvPr id="3" name="Content Placeholder 2"/>
          <p:cNvSpPr>
            <a:spLocks noGrp="1"/>
          </p:cNvSpPr>
          <p:nvPr>
            <p:ph idx="1"/>
          </p:nvPr>
        </p:nvSpPr>
        <p:spPr>
          <a:xfrm>
            <a:off x="381000" y="1416555"/>
            <a:ext cx="7924800" cy="4655469"/>
          </a:xfrm>
        </p:spPr>
        <p:txBody>
          <a:bodyPr>
            <a:noAutofit/>
          </a:bodyPr>
          <a:lstStyle/>
          <a:p>
            <a:pPr algn="r" rtl="1">
              <a:buClr>
                <a:srgbClr val="FF0000"/>
              </a:buClr>
              <a:buFont typeface="Wingdings" panose="05000000000000000000" pitchFamily="2" charset="2"/>
              <a:buChar char="v"/>
            </a:pPr>
            <a:r>
              <a:rPr lang="fa-IR" sz="4000" dirty="0" smtClean="0">
                <a:cs typeface="B Mitra" panose="00000400000000000000" pitchFamily="2" charset="-78"/>
              </a:rPr>
              <a:t>عنوان</a:t>
            </a:r>
          </a:p>
          <a:p>
            <a:pPr algn="r" rtl="1">
              <a:buClr>
                <a:srgbClr val="FF0000"/>
              </a:buClr>
              <a:buFont typeface="Wingdings" panose="05000000000000000000" pitchFamily="2" charset="2"/>
              <a:buChar char="v"/>
            </a:pPr>
            <a:r>
              <a:rPr lang="fa-IR" sz="4000" dirty="0" smtClean="0">
                <a:cs typeface="B Mitra" panose="00000400000000000000" pitchFamily="2" charset="-78"/>
              </a:rPr>
              <a:t>چکیده</a:t>
            </a:r>
          </a:p>
          <a:p>
            <a:pPr algn="r" rtl="1">
              <a:buClr>
                <a:srgbClr val="FF0000"/>
              </a:buClr>
              <a:buFont typeface="Wingdings" panose="05000000000000000000" pitchFamily="2" charset="2"/>
              <a:buChar char="v"/>
            </a:pPr>
            <a:r>
              <a:rPr lang="fa-IR" sz="4000" dirty="0" smtClean="0">
                <a:cs typeface="B Mitra" panose="00000400000000000000" pitchFamily="2" charset="-78"/>
              </a:rPr>
              <a:t>مقدمه</a:t>
            </a:r>
          </a:p>
          <a:p>
            <a:pPr algn="r" rtl="1">
              <a:buClr>
                <a:srgbClr val="FF0000"/>
              </a:buClr>
              <a:buFont typeface="Wingdings" panose="05000000000000000000" pitchFamily="2" charset="2"/>
              <a:buChar char="v"/>
            </a:pPr>
            <a:r>
              <a:rPr lang="fa-IR" sz="4400" dirty="0" smtClean="0">
                <a:cs typeface="B Mitra" panose="00000400000000000000" pitchFamily="2" charset="-78"/>
              </a:rPr>
              <a:t>مواد </a:t>
            </a:r>
            <a:r>
              <a:rPr lang="fa-IR" sz="4400" dirty="0">
                <a:cs typeface="B Mitra" panose="00000400000000000000" pitchFamily="2" charset="-78"/>
              </a:rPr>
              <a:t>و </a:t>
            </a:r>
            <a:r>
              <a:rPr lang="fa-IR" sz="4400" dirty="0" smtClean="0">
                <a:cs typeface="B Mitra" panose="00000400000000000000" pitchFamily="2" charset="-78"/>
              </a:rPr>
              <a:t>روش کار </a:t>
            </a:r>
          </a:p>
          <a:p>
            <a:pPr algn="r" rtl="1">
              <a:buClr>
                <a:srgbClr val="FF0000"/>
              </a:buClr>
              <a:buFont typeface="Wingdings" panose="05000000000000000000" pitchFamily="2" charset="2"/>
              <a:buChar char="v"/>
            </a:pPr>
            <a:r>
              <a:rPr lang="fa-IR" sz="4000" dirty="0">
                <a:cs typeface="B Mitra" panose="00000400000000000000" pitchFamily="2" charset="-78"/>
              </a:rPr>
              <a:t>نتایج</a:t>
            </a:r>
          </a:p>
          <a:p>
            <a:pPr algn="r" rtl="1">
              <a:buClr>
                <a:srgbClr val="FF0000"/>
              </a:buClr>
              <a:buFont typeface="Wingdings" panose="05000000000000000000" pitchFamily="2" charset="2"/>
              <a:buChar char="v"/>
            </a:pPr>
            <a:r>
              <a:rPr lang="fa-IR" sz="4000" dirty="0">
                <a:cs typeface="B Mitra" panose="00000400000000000000" pitchFamily="2" charset="-78"/>
              </a:rPr>
              <a:t>بحث و </a:t>
            </a:r>
            <a:r>
              <a:rPr lang="fa-IR" sz="4000" dirty="0" smtClean="0">
                <a:cs typeface="B Mitra" panose="00000400000000000000" pitchFamily="2" charset="-78"/>
              </a:rPr>
              <a:t>نتیجه‌گیری</a:t>
            </a:r>
          </a:p>
          <a:p>
            <a:pPr algn="r" rtl="1">
              <a:buClr>
                <a:srgbClr val="FF0000"/>
              </a:buClr>
              <a:buFont typeface="Wingdings" panose="05000000000000000000" pitchFamily="2" charset="2"/>
              <a:buChar char="v"/>
            </a:pPr>
            <a:r>
              <a:rPr lang="fa-IR" sz="4000" dirty="0" smtClean="0">
                <a:cs typeface="B Mitra" panose="00000400000000000000" pitchFamily="2" charset="-78"/>
              </a:rPr>
              <a:t>منابع</a:t>
            </a:r>
            <a:endParaRPr lang="fa-IR" sz="4000" dirty="0">
              <a:cs typeface="B Mitra" panose="00000400000000000000" pitchFamily="2" charset="-78"/>
            </a:endParaRPr>
          </a:p>
          <a:p>
            <a:pPr algn="r" rtl="1">
              <a:buFont typeface="Wingdings" panose="05000000000000000000" pitchFamily="2" charset="2"/>
              <a:buChar char="v"/>
            </a:pPr>
            <a:endParaRPr lang="fa-IR" sz="2800" b="1" dirty="0" smtClean="0">
              <a:solidFill>
                <a:srgbClr val="FF0000"/>
              </a:solidFill>
              <a:cs typeface="B Mitra" panose="00000400000000000000" pitchFamily="2" charset="-78"/>
            </a:endParaRPr>
          </a:p>
          <a:p>
            <a:pPr algn="r" rtl="1">
              <a:buFont typeface="Wingdings" panose="05000000000000000000" pitchFamily="2" charset="2"/>
              <a:buChar char="v"/>
            </a:pPr>
            <a:endParaRPr lang="fa-IR" sz="2800" b="1" dirty="0">
              <a:solidFill>
                <a:srgbClr val="FF0000"/>
              </a:solidFill>
              <a:cs typeface="B Mitra" panose="00000400000000000000" pitchFamily="2" charset="-78"/>
            </a:endParaRPr>
          </a:p>
        </p:txBody>
      </p:sp>
      <p:sp>
        <p:nvSpPr>
          <p:cNvPr id="7" name="Content Placeholder 2"/>
          <p:cNvSpPr txBox="1">
            <a:spLocks/>
          </p:cNvSpPr>
          <p:nvPr/>
        </p:nvSpPr>
        <p:spPr>
          <a:xfrm>
            <a:off x="228600" y="1371600"/>
            <a:ext cx="3905956" cy="4700424"/>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rtl="1"/>
            <a:endParaRPr lang="fa-IR" sz="2400" dirty="0">
              <a:solidFill>
                <a:srgbClr val="FF0000"/>
              </a:solidFill>
              <a:cs typeface="B Mitra" panose="00000400000000000000" pitchFamily="2" charset="-78"/>
            </a:endParaRPr>
          </a:p>
        </p:txBody>
      </p:sp>
      <p:sp>
        <p:nvSpPr>
          <p:cNvPr id="9" name="Slide Number Placeholder 5"/>
          <p:cNvSpPr txBox="1">
            <a:spLocks/>
          </p:cNvSpPr>
          <p:nvPr/>
        </p:nvSpPr>
        <p:spPr>
          <a:xfrm>
            <a:off x="6429876" y="6356351"/>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D34F6F33-A457-496B-A484-C6AFA3A5769E}" type="slidenum">
              <a:rPr lang="en-US" smtClean="0">
                <a:solidFill>
                  <a:srgbClr val="FFFFFF"/>
                </a:solidFill>
              </a:rPr>
              <a:pPr>
                <a:defRPr/>
              </a:pPr>
              <a:t>22</a:t>
            </a:fld>
            <a:endParaRPr lang="en-US" dirty="0">
              <a:solidFill>
                <a:srgbClr val="FFFFFF"/>
              </a:solidFill>
            </a:endParaRPr>
          </a:p>
        </p:txBody>
      </p:sp>
      <p:sp>
        <p:nvSpPr>
          <p:cNvPr id="10" name="Date Placeholder 4"/>
          <p:cNvSpPr>
            <a:spLocks noGrp="1"/>
          </p:cNvSpPr>
          <p:nvPr>
            <p:ph type="dt" sz="half" idx="10"/>
          </p:nvPr>
        </p:nvSpPr>
        <p:spPr>
          <a:xfrm>
            <a:off x="628650" y="6356351"/>
            <a:ext cx="2057400" cy="365125"/>
          </a:xfrm>
        </p:spPr>
        <p:txBody>
          <a:bodyPr/>
          <a:lstStyle/>
          <a:p>
            <a:pPr>
              <a:defRPr/>
            </a:pPr>
            <a:fld id="{FFD1121E-8B8C-4E96-A350-D3BB5D3733BB}" type="datetime3">
              <a:rPr lang="en-US" sz="1200" b="1" smtClean="0">
                <a:solidFill>
                  <a:srgbClr val="7030A0"/>
                </a:solidFill>
              </a:rPr>
              <a:t>15 November 2021</a:t>
            </a:fld>
            <a:endParaRPr lang="en-US" sz="1200" b="1" dirty="0">
              <a:solidFill>
                <a:srgbClr val="7030A0"/>
              </a:solidFill>
            </a:endParaRPr>
          </a:p>
        </p:txBody>
      </p:sp>
      <p:sp>
        <p:nvSpPr>
          <p:cNvPr id="11" name="Footer Placeholder 5"/>
          <p:cNvSpPr txBox="1">
            <a:spLocks/>
          </p:cNvSpPr>
          <p:nvPr/>
        </p:nvSpPr>
        <p:spPr>
          <a:xfrm>
            <a:off x="3028950" y="6356351"/>
            <a:ext cx="30861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200" b="1" dirty="0">
              <a:solidFill>
                <a:srgbClr val="FF6699"/>
              </a:solidFill>
            </a:endParaRPr>
          </a:p>
        </p:txBody>
      </p:sp>
      <p:sp>
        <p:nvSpPr>
          <p:cNvPr id="12" name="Slide Number Placeholder 6"/>
          <p:cNvSpPr>
            <a:spLocks noGrp="1"/>
          </p:cNvSpPr>
          <p:nvPr>
            <p:ph type="sldNum" sz="quarter" idx="12"/>
          </p:nvPr>
        </p:nvSpPr>
        <p:spPr>
          <a:xfrm>
            <a:off x="6457950" y="6356351"/>
            <a:ext cx="2057400" cy="365125"/>
          </a:xfrm>
        </p:spPr>
        <p:txBody>
          <a:bodyPr/>
          <a:lstStyle/>
          <a:p>
            <a:pPr>
              <a:defRPr/>
            </a:pPr>
            <a:r>
              <a:rPr lang="en-US" sz="1200" b="1" dirty="0" smtClean="0">
                <a:solidFill>
                  <a:srgbClr val="7030A0"/>
                </a:solidFill>
              </a:rPr>
              <a:t>9</a:t>
            </a:r>
            <a:endParaRPr lang="en-US" sz="1200" b="1" dirty="0">
              <a:solidFill>
                <a:srgbClr val="7030A0"/>
              </a:solidFill>
            </a:endParaRPr>
          </a:p>
        </p:txBody>
      </p:sp>
      <p:sp>
        <p:nvSpPr>
          <p:cNvPr id="6" name="Footer Placeholder 5"/>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Tree>
    <p:extLst>
      <p:ext uri="{BB962C8B-B14F-4D97-AF65-F5344CB8AC3E}">
        <p14:creationId xmlns:p14="http://schemas.microsoft.com/office/powerpoint/2010/main" val="6489409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800" dirty="0" smtClean="0">
                <a:solidFill>
                  <a:srgbClr val="7030A0"/>
                </a:solidFill>
                <a:cs typeface="Titr" panose="00000700000000000000" pitchFamily="2" charset="-78"/>
              </a:rPr>
              <a:t>ساختار کلی مقاله</a:t>
            </a:r>
            <a:endParaRPr lang="fa-IR" sz="4800" dirty="0">
              <a:solidFill>
                <a:srgbClr val="7030A0"/>
              </a:solidFill>
              <a:cs typeface="Titr" panose="00000700000000000000" pitchFamily="2" charset="-78"/>
            </a:endParaRPr>
          </a:p>
        </p:txBody>
      </p:sp>
      <p:pic>
        <p:nvPicPr>
          <p:cNvPr id="7" name="Content Placeholder 6"/>
          <p:cNvPicPr>
            <a:picLocks noGrp="1" noChangeAspect="1"/>
          </p:cNvPicPr>
          <p:nvPr>
            <p:ph idx="1"/>
          </p:nvPr>
        </p:nvPicPr>
        <p:blipFill>
          <a:blip r:embed="rId2"/>
          <a:stretch>
            <a:fillRect/>
          </a:stretch>
        </p:blipFill>
        <p:spPr>
          <a:xfrm>
            <a:off x="914400" y="1295400"/>
            <a:ext cx="7045665" cy="4816528"/>
          </a:xfrm>
          <a:prstGeom prst="rect">
            <a:avLst/>
          </a:prstGeom>
        </p:spPr>
      </p:pic>
      <p:sp>
        <p:nvSpPr>
          <p:cNvPr id="8" name="Date Placeholder 4"/>
          <p:cNvSpPr>
            <a:spLocks noGrp="1"/>
          </p:cNvSpPr>
          <p:nvPr>
            <p:ph type="dt" sz="half" idx="10"/>
          </p:nvPr>
        </p:nvSpPr>
        <p:spPr>
          <a:xfrm>
            <a:off x="628650" y="6356351"/>
            <a:ext cx="2057400" cy="365125"/>
          </a:xfrm>
        </p:spPr>
        <p:txBody>
          <a:bodyPr/>
          <a:lstStyle/>
          <a:p>
            <a:pPr>
              <a:defRPr/>
            </a:pPr>
            <a:fld id="{617B1BEF-8A25-4B2B-B475-4F451CD158C1}" type="datetime3">
              <a:rPr lang="en-US" sz="1200" b="1" smtClean="0">
                <a:solidFill>
                  <a:srgbClr val="7030A0"/>
                </a:solidFill>
              </a:rPr>
              <a:t>15 November 2021</a:t>
            </a:fld>
            <a:endParaRPr lang="en-US" sz="1200" b="1" dirty="0">
              <a:solidFill>
                <a:srgbClr val="7030A0"/>
              </a:solidFill>
            </a:endParaRPr>
          </a:p>
        </p:txBody>
      </p:sp>
      <p:sp>
        <p:nvSpPr>
          <p:cNvPr id="10" name="Slide Number Placeholder 6"/>
          <p:cNvSpPr>
            <a:spLocks noGrp="1"/>
          </p:cNvSpPr>
          <p:nvPr>
            <p:ph type="sldNum" sz="quarter" idx="12"/>
          </p:nvPr>
        </p:nvSpPr>
        <p:spPr>
          <a:xfrm>
            <a:off x="6457950" y="6356351"/>
            <a:ext cx="2057400" cy="365125"/>
          </a:xfrm>
        </p:spPr>
        <p:txBody>
          <a:bodyPr/>
          <a:lstStyle/>
          <a:p>
            <a:pPr>
              <a:defRPr/>
            </a:pPr>
            <a:r>
              <a:rPr lang="en-US" sz="1200" b="1" dirty="0" smtClean="0">
                <a:solidFill>
                  <a:srgbClr val="7030A0"/>
                </a:solidFill>
              </a:rPr>
              <a:t>10</a:t>
            </a:r>
            <a:endParaRPr lang="en-US" sz="1200" b="1" dirty="0">
              <a:solidFill>
                <a:srgbClr val="7030A0"/>
              </a:solidFill>
            </a:endParaRPr>
          </a:p>
        </p:txBody>
      </p:sp>
      <p:sp>
        <p:nvSpPr>
          <p:cNvPr id="3" name="Footer Placeholder 2"/>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Tree>
    <p:extLst>
      <p:ext uri="{BB962C8B-B14F-4D97-AF65-F5344CB8AC3E}">
        <p14:creationId xmlns:p14="http://schemas.microsoft.com/office/powerpoint/2010/main" val="1008797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ate Placeholder 5"/>
          <p:cNvSpPr>
            <a:spLocks noGrp="1"/>
          </p:cNvSpPr>
          <p:nvPr>
            <p:ph type="dt" sz="half" idx="10"/>
          </p:nvPr>
        </p:nvSpPr>
        <p:spPr>
          <a:xfrm>
            <a:off x="517359" y="6377301"/>
            <a:ext cx="2057400" cy="273844"/>
          </a:xfrm>
        </p:spPr>
        <p:txBody>
          <a:bodyPr/>
          <a:lstStyle/>
          <a:p>
            <a:fld id="{2BA2DB28-F9FB-43B1-9C90-A3A5292CB67F}" type="datetime3">
              <a:rPr lang="en-US" sz="1100" b="1" smtClean="0">
                <a:solidFill>
                  <a:srgbClr val="0070C0"/>
                </a:solidFill>
              </a:rPr>
              <a:t>15 November 2021</a:t>
            </a:fld>
            <a:endParaRPr lang="en-US" sz="1100" b="1" dirty="0">
              <a:solidFill>
                <a:srgbClr val="0070C0"/>
              </a:solidFill>
            </a:endParaRPr>
          </a:p>
        </p:txBody>
      </p:sp>
      <p:sp>
        <p:nvSpPr>
          <p:cNvPr id="15" name="Slide Number Placeholder 7"/>
          <p:cNvSpPr>
            <a:spLocks noGrp="1"/>
          </p:cNvSpPr>
          <p:nvPr>
            <p:ph type="sldNum" sz="quarter" idx="12"/>
          </p:nvPr>
        </p:nvSpPr>
        <p:spPr>
          <a:xfrm>
            <a:off x="6593306" y="6385322"/>
            <a:ext cx="2057400" cy="273844"/>
          </a:xfrm>
        </p:spPr>
        <p:txBody>
          <a:bodyPr/>
          <a:lstStyle/>
          <a:p>
            <a:fld id="{7BE5133B-544A-4977-BC68-3F5DF4E90309}" type="slidenum">
              <a:rPr lang="en-US" sz="1100" b="1" smtClean="0">
                <a:solidFill>
                  <a:srgbClr val="0070C0"/>
                </a:solidFill>
              </a:rPr>
              <a:t>24</a:t>
            </a:fld>
            <a:endParaRPr lang="en-US" sz="1100" b="1" dirty="0">
              <a:solidFill>
                <a:srgbClr val="0070C0"/>
              </a:solidFill>
            </a:endParaRPr>
          </a:p>
        </p:txBody>
      </p:sp>
      <p:graphicFrame>
        <p:nvGraphicFramePr>
          <p:cNvPr id="6" name="Diagram 5"/>
          <p:cNvGraphicFramePr/>
          <p:nvPr>
            <p:extLst/>
          </p:nvPr>
        </p:nvGraphicFramePr>
        <p:xfrm>
          <a:off x="517359" y="1002138"/>
          <a:ext cx="7760368" cy="45291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Tree>
    <p:extLst>
      <p:ext uri="{BB962C8B-B14F-4D97-AF65-F5344CB8AC3E}">
        <p14:creationId xmlns:p14="http://schemas.microsoft.com/office/powerpoint/2010/main" val="14751885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b="1" dirty="0">
                <a:solidFill>
                  <a:srgbClr val="7030A0"/>
                </a:solidFill>
                <a:cs typeface="B Nazanin" pitchFamily="2" charset="-78"/>
              </a:rPr>
              <a:t>عنوان نویسی در مقاله</a:t>
            </a:r>
            <a:r>
              <a:rPr lang="fa-IR" sz="4000" b="1" dirty="0">
                <a:solidFill>
                  <a:srgbClr val="FF0000"/>
                </a:solidFill>
                <a:cs typeface="B Nazanin" pitchFamily="2" charset="-78"/>
              </a:rPr>
              <a:t/>
            </a:r>
            <a:br>
              <a:rPr lang="fa-IR" sz="4000" b="1" dirty="0">
                <a:solidFill>
                  <a:srgbClr val="FF0000"/>
                </a:solidFill>
                <a:cs typeface="B Nazanin" pitchFamily="2" charset="-78"/>
              </a:rPr>
            </a:br>
            <a:r>
              <a:rPr lang="en-US" sz="4000" b="1" dirty="0">
                <a:solidFill>
                  <a:srgbClr val="C00000"/>
                </a:solidFill>
                <a:latin typeface="+mn-lt"/>
                <a:cs typeface="B Nazanin" pitchFamily="2" charset="-78"/>
              </a:rPr>
              <a:t>Title</a:t>
            </a:r>
          </a:p>
        </p:txBody>
      </p:sp>
      <p:sp>
        <p:nvSpPr>
          <p:cNvPr id="3" name="Content Placeholder 2"/>
          <p:cNvSpPr>
            <a:spLocks noGrp="1"/>
          </p:cNvSpPr>
          <p:nvPr>
            <p:ph idx="1"/>
          </p:nvPr>
        </p:nvSpPr>
        <p:spPr>
          <a:xfrm>
            <a:off x="381000" y="1973262"/>
            <a:ext cx="8134350" cy="4351338"/>
          </a:xfrm>
        </p:spPr>
        <p:txBody>
          <a:bodyPr>
            <a:normAutofit lnSpcReduction="10000"/>
          </a:bodyPr>
          <a:lstStyle/>
          <a:p>
            <a:pPr algn="r" rtl="1">
              <a:buClr>
                <a:srgbClr val="FF0000"/>
              </a:buClr>
            </a:pPr>
            <a:r>
              <a:rPr lang="fa-IR" sz="2800" dirty="0" smtClean="0">
                <a:solidFill>
                  <a:srgbClr val="C00000"/>
                </a:solidFill>
                <a:cs typeface="B Mitra" panose="00000400000000000000" pitchFamily="2" charset="-78"/>
              </a:rPr>
              <a:t>افعال رفتاری مناسب در عنوان مطالعات کمی</a:t>
            </a:r>
          </a:p>
          <a:p>
            <a:pPr lvl="1" algn="r" rtl="1">
              <a:buClr>
                <a:srgbClr val="FF0000"/>
              </a:buClr>
              <a:buFont typeface="Calibri" panose="020F0502020204030204" pitchFamily="34" charset="0"/>
              <a:buChar char="―"/>
            </a:pPr>
            <a:r>
              <a:rPr lang="fa-IR" sz="2800" dirty="0" smtClean="0">
                <a:cs typeface="B Mitra" panose="00000400000000000000" pitchFamily="2" charset="-78"/>
              </a:rPr>
              <a:t>بررسی (</a:t>
            </a:r>
            <a:r>
              <a:rPr lang="en-US" sz="2800" dirty="0" smtClean="0">
                <a:cs typeface="B Mitra" panose="00000400000000000000" pitchFamily="2" charset="-78"/>
              </a:rPr>
              <a:t>Assessment</a:t>
            </a:r>
            <a:r>
              <a:rPr lang="fa-IR" sz="2800" dirty="0" smtClean="0">
                <a:cs typeface="B Mitra" panose="00000400000000000000" pitchFamily="2" charset="-78"/>
              </a:rPr>
              <a:t>)</a:t>
            </a:r>
          </a:p>
          <a:p>
            <a:pPr lvl="1" algn="r" rtl="1">
              <a:buClr>
                <a:srgbClr val="FF0000"/>
              </a:buClr>
              <a:buFont typeface="Calibri" panose="020F0502020204030204" pitchFamily="34" charset="0"/>
              <a:buChar char="―"/>
            </a:pPr>
            <a:r>
              <a:rPr lang="fa-IR" sz="2800" dirty="0" smtClean="0">
                <a:cs typeface="B Mitra" panose="00000400000000000000" pitchFamily="2" charset="-78"/>
              </a:rPr>
              <a:t> ارزيابي (</a:t>
            </a:r>
            <a:r>
              <a:rPr lang="en-US" sz="2800" dirty="0" smtClean="0">
                <a:cs typeface="B Mitra" panose="00000400000000000000" pitchFamily="2" charset="-78"/>
              </a:rPr>
              <a:t>Evaluation</a:t>
            </a:r>
            <a:r>
              <a:rPr lang="fa-IR" sz="2800" dirty="0" smtClean="0">
                <a:cs typeface="B Mitra" panose="00000400000000000000" pitchFamily="2" charset="-78"/>
              </a:rPr>
              <a:t>)</a:t>
            </a:r>
            <a:endParaRPr lang="fa-IR" sz="2800" dirty="0">
              <a:cs typeface="B Mitra" panose="00000400000000000000" pitchFamily="2" charset="-78"/>
            </a:endParaRPr>
          </a:p>
          <a:p>
            <a:pPr lvl="1" algn="r" rtl="1">
              <a:buClr>
                <a:srgbClr val="FF0000"/>
              </a:buClr>
              <a:buFont typeface="Calibri" panose="020F0502020204030204" pitchFamily="34" charset="0"/>
              <a:buChar char="―"/>
            </a:pPr>
            <a:r>
              <a:rPr lang="fa-IR" sz="2800" dirty="0">
                <a:cs typeface="B Mitra" panose="00000400000000000000" pitchFamily="2" charset="-78"/>
              </a:rPr>
              <a:t>مطالعه(</a:t>
            </a:r>
            <a:r>
              <a:rPr lang="en-US" sz="2800" dirty="0">
                <a:cs typeface="B Mitra" panose="00000400000000000000" pitchFamily="2" charset="-78"/>
              </a:rPr>
              <a:t>Study</a:t>
            </a:r>
            <a:r>
              <a:rPr lang="fa-IR" sz="2800" dirty="0" smtClean="0">
                <a:cs typeface="B Mitra" panose="00000400000000000000" pitchFamily="2" charset="-78"/>
              </a:rPr>
              <a:t>)</a:t>
            </a:r>
          </a:p>
          <a:p>
            <a:pPr marL="342900" lvl="1" indent="0" algn="r" rtl="1">
              <a:buClr>
                <a:srgbClr val="FF0000"/>
              </a:buClr>
              <a:buNone/>
            </a:pPr>
            <a:endParaRPr lang="fa-IR" sz="2800" dirty="0">
              <a:cs typeface="B Mitra" panose="00000400000000000000" pitchFamily="2" charset="-78"/>
            </a:endParaRPr>
          </a:p>
          <a:p>
            <a:pPr algn="r" rtl="1">
              <a:buClr>
                <a:srgbClr val="FF0000"/>
              </a:buClr>
            </a:pPr>
            <a:r>
              <a:rPr lang="fa-IR" sz="2800" dirty="0">
                <a:solidFill>
                  <a:srgbClr val="C00000"/>
                </a:solidFill>
                <a:cs typeface="B Mitra" panose="00000400000000000000" pitchFamily="2" charset="-78"/>
              </a:rPr>
              <a:t>افعال رفتاری مناسب در عنوان مطالعات کیفی</a:t>
            </a:r>
          </a:p>
          <a:p>
            <a:pPr lvl="1" algn="r" rtl="1">
              <a:buClr>
                <a:srgbClr val="FF0000"/>
              </a:buClr>
              <a:buFont typeface="Calibri" panose="020F0502020204030204" pitchFamily="34" charset="0"/>
              <a:buChar char="―"/>
            </a:pPr>
            <a:r>
              <a:rPr lang="fa-IR" sz="2800" dirty="0">
                <a:cs typeface="B Mitra" panose="00000400000000000000" pitchFamily="2" charset="-78"/>
              </a:rPr>
              <a:t>درک </a:t>
            </a:r>
            <a:r>
              <a:rPr lang="fa-IR" sz="2800" dirty="0" smtClean="0">
                <a:cs typeface="B Mitra" panose="00000400000000000000" pitchFamily="2" charset="-78"/>
              </a:rPr>
              <a:t>کردن (</a:t>
            </a:r>
            <a:r>
              <a:rPr lang="en-US" sz="2800" dirty="0" smtClean="0">
                <a:cs typeface="B Mitra" panose="00000400000000000000" pitchFamily="2" charset="-78"/>
              </a:rPr>
              <a:t>To understand</a:t>
            </a:r>
            <a:r>
              <a:rPr lang="fa-IR" sz="2800" dirty="0" smtClean="0">
                <a:cs typeface="B Mitra" panose="00000400000000000000" pitchFamily="2" charset="-78"/>
              </a:rPr>
              <a:t>)</a:t>
            </a:r>
            <a:endParaRPr lang="fa-IR" sz="2800" dirty="0">
              <a:cs typeface="B Mitra" panose="00000400000000000000" pitchFamily="2" charset="-78"/>
            </a:endParaRPr>
          </a:p>
          <a:p>
            <a:pPr lvl="1" algn="r" rtl="1">
              <a:buClr>
                <a:srgbClr val="FF0000"/>
              </a:buClr>
              <a:buFont typeface="Calibri" panose="020F0502020204030204" pitchFamily="34" charset="0"/>
              <a:buChar char="―"/>
            </a:pPr>
            <a:r>
              <a:rPr lang="fa-IR" sz="2800" dirty="0">
                <a:cs typeface="B Mitra" panose="00000400000000000000" pitchFamily="2" charset="-78"/>
              </a:rPr>
              <a:t> فهمیدن </a:t>
            </a:r>
            <a:r>
              <a:rPr lang="en-US" sz="2800" dirty="0" smtClean="0">
                <a:cs typeface="B Mitra" panose="00000400000000000000" pitchFamily="2" charset="-78"/>
              </a:rPr>
              <a:t>(Understand)</a:t>
            </a:r>
            <a:endParaRPr lang="en-US" sz="2800" dirty="0">
              <a:cs typeface="B Mitra" panose="00000400000000000000" pitchFamily="2" charset="-78"/>
            </a:endParaRPr>
          </a:p>
          <a:p>
            <a:pPr lvl="1" algn="r" rtl="1">
              <a:buClr>
                <a:srgbClr val="FF0000"/>
              </a:buClr>
              <a:buFont typeface="Calibri" panose="020F0502020204030204" pitchFamily="34" charset="0"/>
              <a:buChar char="―"/>
            </a:pPr>
            <a:r>
              <a:rPr lang="fa-IR" sz="2800" dirty="0" smtClean="0">
                <a:cs typeface="B Mitra" panose="00000400000000000000" pitchFamily="2" charset="-78"/>
              </a:rPr>
              <a:t> شناخت</a:t>
            </a:r>
            <a:r>
              <a:rPr lang="en-US" sz="2800" dirty="0" smtClean="0">
                <a:cs typeface="B Mitra" panose="00000400000000000000" pitchFamily="2" charset="-78"/>
              </a:rPr>
              <a:t> (</a:t>
            </a:r>
            <a:r>
              <a:rPr lang="en-US" sz="2800" dirty="0">
                <a:cs typeface="B Mitra" panose="00000400000000000000" pitchFamily="2" charset="-78"/>
              </a:rPr>
              <a:t>Recognition</a:t>
            </a:r>
            <a:r>
              <a:rPr lang="en-US" sz="2800" dirty="0" smtClean="0">
                <a:cs typeface="B Mitra" panose="00000400000000000000" pitchFamily="2" charset="-78"/>
              </a:rPr>
              <a:t>)</a:t>
            </a:r>
            <a:endParaRPr lang="fa-IR" sz="2800" dirty="0">
              <a:cs typeface="B Mitra" panose="00000400000000000000" pitchFamily="2" charset="-78"/>
            </a:endParaRPr>
          </a:p>
          <a:p>
            <a:pPr lvl="1" algn="r" rtl="1">
              <a:buClr>
                <a:srgbClr val="FF0000"/>
              </a:buClr>
              <a:buFont typeface="Calibri" panose="020F0502020204030204" pitchFamily="34" charset="0"/>
              <a:buChar char="―"/>
            </a:pPr>
            <a:r>
              <a:rPr lang="fa-IR" sz="2800" dirty="0" smtClean="0">
                <a:cs typeface="B Mitra" panose="00000400000000000000" pitchFamily="2" charset="-78"/>
              </a:rPr>
              <a:t>توسعه(</a:t>
            </a:r>
            <a:r>
              <a:rPr lang="en-US" sz="2800" dirty="0" smtClean="0">
                <a:cs typeface="B Mitra" panose="00000400000000000000" pitchFamily="2" charset="-78"/>
              </a:rPr>
              <a:t>(Development</a:t>
            </a:r>
            <a:endParaRPr lang="en-US" sz="2800" dirty="0">
              <a:cs typeface="B Mitra" panose="00000400000000000000" pitchFamily="2" charset="-78"/>
            </a:endParaRPr>
          </a:p>
          <a:p>
            <a:pPr algn="r" rtl="1"/>
            <a:endParaRPr lang="en-US" dirty="0"/>
          </a:p>
        </p:txBody>
      </p:sp>
      <p:sp>
        <p:nvSpPr>
          <p:cNvPr id="7" name="Date Placeholder 4"/>
          <p:cNvSpPr>
            <a:spLocks noGrp="1"/>
          </p:cNvSpPr>
          <p:nvPr>
            <p:ph type="dt" sz="half" idx="10"/>
          </p:nvPr>
        </p:nvSpPr>
        <p:spPr>
          <a:xfrm>
            <a:off x="628650" y="6324600"/>
            <a:ext cx="2057400" cy="365125"/>
          </a:xfrm>
        </p:spPr>
        <p:txBody>
          <a:bodyPr/>
          <a:lstStyle/>
          <a:p>
            <a:pPr>
              <a:defRPr/>
            </a:pPr>
            <a:fld id="{95285307-1851-4A6B-B074-86C3C9F8E0FB}" type="datetime3">
              <a:rPr lang="en-US" sz="1200" b="1" smtClean="0">
                <a:solidFill>
                  <a:srgbClr val="7030A0"/>
                </a:solidFill>
              </a:rPr>
              <a:t>15 November 2021</a:t>
            </a:fld>
            <a:endParaRPr lang="en-US" sz="1200" b="1" dirty="0">
              <a:solidFill>
                <a:srgbClr val="7030A0"/>
              </a:solidFill>
            </a:endParaRPr>
          </a:p>
        </p:txBody>
      </p:sp>
      <p:sp>
        <p:nvSpPr>
          <p:cNvPr id="9" name="Slide Number Placeholder 6"/>
          <p:cNvSpPr>
            <a:spLocks noGrp="1"/>
          </p:cNvSpPr>
          <p:nvPr>
            <p:ph type="sldNum" sz="quarter" idx="12"/>
          </p:nvPr>
        </p:nvSpPr>
        <p:spPr>
          <a:xfrm>
            <a:off x="6457950" y="6324600"/>
            <a:ext cx="2057400" cy="365125"/>
          </a:xfrm>
        </p:spPr>
        <p:txBody>
          <a:bodyPr/>
          <a:lstStyle/>
          <a:p>
            <a:pPr>
              <a:defRPr/>
            </a:pPr>
            <a:r>
              <a:rPr lang="en-US" sz="1200" b="1" dirty="0" smtClean="0">
                <a:solidFill>
                  <a:srgbClr val="7030A0"/>
                </a:solidFill>
              </a:rPr>
              <a:t>11</a:t>
            </a:r>
          </a:p>
          <a:p>
            <a:pPr>
              <a:defRPr/>
            </a:pPr>
            <a:endParaRPr lang="en-US" sz="1200" b="1" dirty="0">
              <a:solidFill>
                <a:srgbClr val="7030A0"/>
              </a:solidFill>
            </a:endParaRPr>
          </a:p>
        </p:txBody>
      </p:sp>
      <p:sp>
        <p:nvSpPr>
          <p:cNvPr id="4" name="Footer Placeholder 3"/>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Tree>
    <p:extLst>
      <p:ext uri="{BB962C8B-B14F-4D97-AF65-F5344CB8AC3E}">
        <p14:creationId xmlns:p14="http://schemas.microsoft.com/office/powerpoint/2010/main" val="23466274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b="1" dirty="0">
                <a:solidFill>
                  <a:srgbClr val="7030A0"/>
                </a:solidFill>
                <a:cs typeface="B Nazanin" pitchFamily="2" charset="-78"/>
              </a:rPr>
              <a:t>نکات مهم در عنوان نویسی در مقاله</a:t>
            </a:r>
            <a:br>
              <a:rPr lang="fa-IR" sz="4000" b="1" dirty="0">
                <a:solidFill>
                  <a:srgbClr val="7030A0"/>
                </a:solidFill>
                <a:cs typeface="B Nazanin" pitchFamily="2" charset="-78"/>
              </a:rPr>
            </a:br>
            <a:r>
              <a:rPr lang="en-US" sz="4000" b="1" dirty="0">
                <a:solidFill>
                  <a:srgbClr val="C00000"/>
                </a:solidFill>
                <a:latin typeface="+mn-lt"/>
                <a:cs typeface="B Nazanin" pitchFamily="2" charset="-78"/>
              </a:rPr>
              <a:t>Title</a:t>
            </a:r>
          </a:p>
        </p:txBody>
      </p:sp>
      <p:sp>
        <p:nvSpPr>
          <p:cNvPr id="3" name="Content Placeholder 2"/>
          <p:cNvSpPr>
            <a:spLocks noGrp="1"/>
          </p:cNvSpPr>
          <p:nvPr>
            <p:ph idx="1"/>
          </p:nvPr>
        </p:nvSpPr>
        <p:spPr>
          <a:xfrm>
            <a:off x="628650" y="2005013"/>
            <a:ext cx="7886700" cy="4351338"/>
          </a:xfrm>
        </p:spPr>
        <p:txBody>
          <a:bodyPr>
            <a:normAutofit/>
          </a:bodyPr>
          <a:lstStyle/>
          <a:p>
            <a:pPr lvl="1" algn="r" rtl="1">
              <a:buClr>
                <a:srgbClr val="FF0000"/>
              </a:buClr>
              <a:buFont typeface="Calibri" panose="020F0502020204030204" pitchFamily="34" charset="0"/>
              <a:buChar char="―"/>
            </a:pPr>
            <a:r>
              <a:rPr lang="fa-IR" sz="3200" dirty="0" smtClean="0">
                <a:cs typeface="B Mitra" panose="00000400000000000000" pitchFamily="2" charset="-78"/>
              </a:rPr>
              <a:t>از اختصارات استفاده نشود.</a:t>
            </a:r>
          </a:p>
          <a:p>
            <a:pPr lvl="1" algn="r" rtl="1">
              <a:buClr>
                <a:srgbClr val="FF0000"/>
              </a:buClr>
              <a:buFont typeface="Calibri" panose="020F0502020204030204" pitchFamily="34" charset="0"/>
              <a:buChar char="―"/>
            </a:pPr>
            <a:r>
              <a:rPr lang="fa-IR" sz="3200" dirty="0" smtClean="0">
                <a:cs typeface="B Mitra" panose="00000400000000000000" pitchFamily="2" charset="-78"/>
              </a:rPr>
              <a:t>نوع مطالعه بهتر است تعیین شود.</a:t>
            </a:r>
          </a:p>
          <a:p>
            <a:pPr lvl="1" algn="r" rtl="1">
              <a:buClr>
                <a:srgbClr val="FF0000"/>
              </a:buClr>
              <a:buFont typeface="Calibri" panose="020F0502020204030204" pitchFamily="34" charset="0"/>
              <a:buChar char="―"/>
            </a:pPr>
            <a:r>
              <a:rPr lang="fa-IR" sz="3200" dirty="0" smtClean="0">
                <a:cs typeface="B Mitra" panose="00000400000000000000" pitchFamily="2" charset="-78"/>
              </a:rPr>
              <a:t>از کلمات انگیزشی استفاده شود تا خواننده ترغیب شود.</a:t>
            </a:r>
          </a:p>
          <a:p>
            <a:pPr lvl="1" algn="r" rtl="1">
              <a:buClr>
                <a:srgbClr val="FF0000"/>
              </a:buClr>
              <a:buFont typeface="Calibri" panose="020F0502020204030204" pitchFamily="34" charset="0"/>
              <a:buChar char="―"/>
            </a:pPr>
            <a:r>
              <a:rPr lang="fa-IR" sz="3200" dirty="0" smtClean="0">
                <a:cs typeface="B Mitra" panose="00000400000000000000" pitchFamily="2" charset="-78"/>
              </a:rPr>
              <a:t>در مطالعات توصیفی بهتر است زمان در عنوان گنجانده شود.</a:t>
            </a:r>
          </a:p>
          <a:p>
            <a:pPr lvl="1" algn="r" rtl="1">
              <a:buClr>
                <a:srgbClr val="FF0000"/>
              </a:buClr>
              <a:buFont typeface="Calibri" panose="020F0502020204030204" pitchFamily="34" charset="0"/>
              <a:buChar char="―"/>
            </a:pPr>
            <a:r>
              <a:rPr lang="fa-IR" sz="3200" dirty="0" smtClean="0">
                <a:cs typeface="B Mitra" panose="00000400000000000000" pitchFamily="2" charset="-78"/>
              </a:rPr>
              <a:t>در مطالعات تحلیلی نیازی به ذکر زمان در عنوان نیست.</a:t>
            </a:r>
          </a:p>
          <a:p>
            <a:pPr lvl="1" algn="r" rtl="1">
              <a:buClr>
                <a:srgbClr val="FF0000"/>
              </a:buClr>
              <a:buFont typeface="Calibri" panose="020F0502020204030204" pitchFamily="34" charset="0"/>
              <a:buChar char="―"/>
            </a:pPr>
            <a:r>
              <a:rPr lang="fa-IR" sz="3200" dirty="0" smtClean="0">
                <a:cs typeface="B Mitra" panose="00000400000000000000" pitchFamily="2" charset="-78"/>
              </a:rPr>
              <a:t>عنوان ژورنالیستی (عنوان سئوالی انگیزش بهتری ایجاد میکند</a:t>
            </a:r>
            <a:r>
              <a:rPr lang="fa-IR" sz="2800" dirty="0" smtClean="0">
                <a:cs typeface="B Mitra" panose="00000400000000000000" pitchFamily="2" charset="-78"/>
              </a:rPr>
              <a:t>)</a:t>
            </a:r>
            <a:endParaRPr lang="en-US" sz="2800" dirty="0">
              <a:cs typeface="B Mitra" panose="00000400000000000000" pitchFamily="2" charset="-78"/>
            </a:endParaRPr>
          </a:p>
          <a:p>
            <a:pPr algn="r" rtl="1"/>
            <a:endParaRPr lang="en-US" dirty="0"/>
          </a:p>
        </p:txBody>
      </p:sp>
      <p:sp>
        <p:nvSpPr>
          <p:cNvPr id="7" name="Date Placeholder 4"/>
          <p:cNvSpPr>
            <a:spLocks noGrp="1"/>
          </p:cNvSpPr>
          <p:nvPr>
            <p:ph type="dt" sz="half" idx="10"/>
          </p:nvPr>
        </p:nvSpPr>
        <p:spPr>
          <a:xfrm>
            <a:off x="628650" y="6356351"/>
            <a:ext cx="2057400" cy="365125"/>
          </a:xfrm>
        </p:spPr>
        <p:txBody>
          <a:bodyPr/>
          <a:lstStyle/>
          <a:p>
            <a:pPr>
              <a:defRPr/>
            </a:pPr>
            <a:fld id="{1FEDC530-2AAE-4E76-8F0E-F563B79DE1CB}" type="datetime3">
              <a:rPr lang="en-US" sz="1200" b="1" smtClean="0">
                <a:solidFill>
                  <a:srgbClr val="7030A0"/>
                </a:solidFill>
              </a:rPr>
              <a:t>15 November 2021</a:t>
            </a:fld>
            <a:endParaRPr lang="en-US" sz="1200" b="1" dirty="0">
              <a:solidFill>
                <a:srgbClr val="7030A0"/>
              </a:solidFill>
            </a:endParaRPr>
          </a:p>
        </p:txBody>
      </p:sp>
      <p:sp>
        <p:nvSpPr>
          <p:cNvPr id="9" name="Slide Number Placeholder 6"/>
          <p:cNvSpPr>
            <a:spLocks noGrp="1"/>
          </p:cNvSpPr>
          <p:nvPr>
            <p:ph type="sldNum" sz="quarter" idx="12"/>
          </p:nvPr>
        </p:nvSpPr>
        <p:spPr>
          <a:xfrm>
            <a:off x="6457950" y="6356351"/>
            <a:ext cx="2057400" cy="365125"/>
          </a:xfrm>
        </p:spPr>
        <p:txBody>
          <a:bodyPr/>
          <a:lstStyle/>
          <a:p>
            <a:pPr>
              <a:defRPr/>
            </a:pPr>
            <a:r>
              <a:rPr lang="en-US" sz="1200" b="1" dirty="0" smtClean="0">
                <a:solidFill>
                  <a:srgbClr val="7030A0"/>
                </a:solidFill>
              </a:rPr>
              <a:t>12</a:t>
            </a:r>
            <a:endParaRPr lang="en-US" sz="1200" b="1" dirty="0">
              <a:solidFill>
                <a:srgbClr val="7030A0"/>
              </a:solidFill>
            </a:endParaRPr>
          </a:p>
        </p:txBody>
      </p:sp>
      <p:sp>
        <p:nvSpPr>
          <p:cNvPr id="4" name="Footer Placeholder 3"/>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Tree>
    <p:extLst>
      <p:ext uri="{BB962C8B-B14F-4D97-AF65-F5344CB8AC3E}">
        <p14:creationId xmlns:p14="http://schemas.microsoft.com/office/powerpoint/2010/main" val="24905353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b="1" dirty="0" smtClean="0">
                <a:solidFill>
                  <a:srgbClr val="7030A0"/>
                </a:solidFill>
                <a:cs typeface="Titr" panose="00000700000000000000" pitchFamily="2" charset="-78"/>
              </a:rPr>
              <a:t>انواع </a:t>
            </a:r>
            <a:r>
              <a:rPr lang="fa-IR" sz="4000" b="1" dirty="0">
                <a:solidFill>
                  <a:srgbClr val="7030A0"/>
                </a:solidFill>
                <a:cs typeface="Titr" panose="00000700000000000000" pitchFamily="2" charset="-78"/>
              </a:rPr>
              <a:t>روشهای عنوان نویسی </a:t>
            </a:r>
            <a:br>
              <a:rPr lang="fa-IR" sz="4000" b="1" dirty="0">
                <a:solidFill>
                  <a:srgbClr val="7030A0"/>
                </a:solidFill>
                <a:cs typeface="Titr" panose="00000700000000000000" pitchFamily="2" charset="-78"/>
              </a:rPr>
            </a:br>
            <a:r>
              <a:rPr lang="en-US" sz="4000" b="1" dirty="0">
                <a:solidFill>
                  <a:srgbClr val="C00000"/>
                </a:solidFill>
                <a:latin typeface="+mn-lt"/>
                <a:cs typeface="Titr" panose="00000700000000000000" pitchFamily="2" charset="-78"/>
              </a:rPr>
              <a:t>Title</a:t>
            </a:r>
          </a:p>
        </p:txBody>
      </p:sp>
      <p:sp>
        <p:nvSpPr>
          <p:cNvPr id="3" name="Content Placeholder 2"/>
          <p:cNvSpPr>
            <a:spLocks noGrp="1"/>
          </p:cNvSpPr>
          <p:nvPr>
            <p:ph idx="1"/>
          </p:nvPr>
        </p:nvSpPr>
        <p:spPr>
          <a:xfrm>
            <a:off x="381000" y="1690688"/>
            <a:ext cx="8382000" cy="4557711"/>
          </a:xfrm>
        </p:spPr>
        <p:txBody>
          <a:bodyPr>
            <a:normAutofit/>
          </a:bodyPr>
          <a:lstStyle/>
          <a:p>
            <a:pPr marL="1085850" lvl="1" indent="-742950" algn="r" rtl="1">
              <a:buClr>
                <a:srgbClr val="FF0000"/>
              </a:buClr>
              <a:buFont typeface="+mj-lt"/>
              <a:buAutoNum type="alphaUcPeriod"/>
            </a:pPr>
            <a:r>
              <a:rPr lang="fa-IR" sz="3600" dirty="0" smtClean="0">
                <a:cs typeface="B Mitra" panose="00000400000000000000" pitchFamily="2" charset="-78"/>
              </a:rPr>
              <a:t>ارائه متغیر </a:t>
            </a:r>
            <a:r>
              <a:rPr lang="fa-IR" sz="3600" dirty="0">
                <a:cs typeface="B Mitra" panose="00000400000000000000" pitchFamily="2" charset="-78"/>
              </a:rPr>
              <a:t>مستقل و </a:t>
            </a:r>
            <a:r>
              <a:rPr lang="fa-IR" sz="3600" dirty="0" smtClean="0">
                <a:cs typeface="B Mitra" panose="00000400000000000000" pitchFamily="2" charset="-78"/>
              </a:rPr>
              <a:t>وابسته </a:t>
            </a:r>
            <a:endParaRPr lang="en-US" sz="3600" dirty="0" smtClean="0">
              <a:cs typeface="B Mitra" panose="00000400000000000000" pitchFamily="2" charset="-78"/>
            </a:endParaRPr>
          </a:p>
          <a:p>
            <a:pPr marL="1085850" lvl="1" indent="-742950" algn="r" rtl="1">
              <a:buClr>
                <a:srgbClr val="FF0000"/>
              </a:buClr>
              <a:buFont typeface="+mj-lt"/>
              <a:buAutoNum type="alphaUcPeriod"/>
            </a:pPr>
            <a:r>
              <a:rPr lang="fa-IR" sz="2800" dirty="0" smtClean="0">
                <a:cs typeface="B Mitra" panose="00000400000000000000" pitchFamily="2" charset="-78"/>
              </a:rPr>
              <a:t>تأثیر </a:t>
            </a:r>
            <a:r>
              <a:rPr lang="fa-IR" sz="2800" dirty="0">
                <a:cs typeface="B Mitra" panose="00000400000000000000" pitchFamily="2" charset="-78"/>
              </a:rPr>
              <a:t>آسم در رشد خطی در </a:t>
            </a:r>
            <a:r>
              <a:rPr lang="fa-IR" sz="2800" dirty="0" smtClean="0">
                <a:cs typeface="B Mitra" panose="00000400000000000000" pitchFamily="2" charset="-78"/>
              </a:rPr>
              <a:t>کودکان</a:t>
            </a:r>
          </a:p>
          <a:p>
            <a:pPr marL="685800" lvl="2" indent="0" algn="r" rtl="1">
              <a:buClr>
                <a:srgbClr val="FF0000"/>
              </a:buClr>
              <a:buNone/>
            </a:pPr>
            <a:endParaRPr lang="fa-IR" sz="3000" dirty="0">
              <a:cs typeface="B Mitra" panose="00000400000000000000" pitchFamily="2" charset="-78"/>
            </a:endParaRPr>
          </a:p>
          <a:p>
            <a:pPr marL="1085850" lvl="1" indent="-742950" algn="r" rtl="1">
              <a:buClr>
                <a:srgbClr val="FF0000"/>
              </a:buClr>
              <a:buFont typeface="+mj-lt"/>
              <a:buAutoNum type="alphaUcPeriod"/>
            </a:pPr>
            <a:r>
              <a:rPr lang="fa-IR" sz="3600" dirty="0" smtClean="0">
                <a:cs typeface="B Mitra" panose="00000400000000000000" pitchFamily="2" charset="-78"/>
              </a:rPr>
              <a:t> </a:t>
            </a:r>
            <a:r>
              <a:rPr lang="fa-IR" sz="3600" dirty="0">
                <a:cs typeface="B Mitra" panose="00000400000000000000" pitchFamily="2" charset="-78"/>
              </a:rPr>
              <a:t>یک سوال </a:t>
            </a:r>
            <a:r>
              <a:rPr lang="fa-IR" sz="3600" dirty="0" smtClean="0">
                <a:cs typeface="B Mitra" panose="00000400000000000000" pitchFamily="2" charset="-78"/>
              </a:rPr>
              <a:t>بپرسید.</a:t>
            </a:r>
            <a:endParaRPr lang="fa-IR" sz="3600" dirty="0">
              <a:cs typeface="B Mitra" panose="00000400000000000000" pitchFamily="2" charset="-78"/>
            </a:endParaRPr>
          </a:p>
          <a:p>
            <a:pPr lvl="2" algn="r" rtl="1">
              <a:buClr>
                <a:srgbClr val="FF0000"/>
              </a:buClr>
              <a:buFont typeface="Calibri" panose="020F0502020204030204" pitchFamily="34" charset="0"/>
              <a:buChar char="―"/>
            </a:pPr>
            <a:r>
              <a:rPr lang="fa-IR" sz="2800" dirty="0">
                <a:cs typeface="B Mitra" panose="00000400000000000000" pitchFamily="2" charset="-78"/>
              </a:rPr>
              <a:t>آیا آسم باعث کاهش رشد خطی </a:t>
            </a:r>
            <a:r>
              <a:rPr lang="fa-IR" sz="2800" dirty="0">
                <a:solidFill>
                  <a:prstClr val="black"/>
                </a:solidFill>
                <a:cs typeface="B Mitra" panose="00000400000000000000" pitchFamily="2" charset="-78"/>
              </a:rPr>
              <a:t>در کودکان </a:t>
            </a:r>
            <a:r>
              <a:rPr lang="fa-IR" sz="2800" dirty="0" smtClean="0">
                <a:cs typeface="B Mitra" panose="00000400000000000000" pitchFamily="2" charset="-78"/>
              </a:rPr>
              <a:t>می‌شود</a:t>
            </a:r>
            <a:r>
              <a:rPr lang="fa-IR" sz="2800" dirty="0">
                <a:cs typeface="B Mitra" panose="00000400000000000000" pitchFamily="2" charset="-78"/>
              </a:rPr>
              <a:t>؟</a:t>
            </a:r>
          </a:p>
          <a:p>
            <a:pPr marL="685800" lvl="2" indent="0" algn="r" rtl="1">
              <a:buClr>
                <a:srgbClr val="FF0000"/>
              </a:buClr>
              <a:buNone/>
            </a:pPr>
            <a:endParaRPr lang="fa-IR" sz="3000" dirty="0">
              <a:cs typeface="B Mitra" panose="00000400000000000000" pitchFamily="2" charset="-78"/>
            </a:endParaRPr>
          </a:p>
          <a:p>
            <a:pPr marL="1085850" lvl="1" indent="-742950" algn="r" rtl="1">
              <a:buClr>
                <a:srgbClr val="FF0000"/>
              </a:buClr>
              <a:buFont typeface="+mj-lt"/>
              <a:buAutoNum type="alphaUcPeriod"/>
            </a:pPr>
            <a:r>
              <a:rPr lang="fa-IR" sz="3600" dirty="0" smtClean="0">
                <a:cs typeface="B Mitra" panose="00000400000000000000" pitchFamily="2" charset="-78"/>
              </a:rPr>
              <a:t>به </a:t>
            </a:r>
            <a:r>
              <a:rPr lang="fa-IR" sz="3600" dirty="0">
                <a:cs typeface="B Mitra" panose="00000400000000000000" pitchFamily="2" charset="-78"/>
              </a:rPr>
              <a:t>سئوال</a:t>
            </a:r>
            <a:r>
              <a:rPr lang="fa-IR" sz="3600" dirty="0" smtClean="0">
                <a:cs typeface="B Mitra" panose="00000400000000000000" pitchFamily="2" charset="-78"/>
              </a:rPr>
              <a:t> تحقیق پاسخ دهید</a:t>
            </a:r>
            <a:r>
              <a:rPr lang="fa-IR" sz="3600" dirty="0">
                <a:cs typeface="B Mitra" panose="00000400000000000000" pitchFamily="2" charset="-78"/>
              </a:rPr>
              <a:t>:</a:t>
            </a:r>
          </a:p>
          <a:p>
            <a:pPr lvl="2" algn="r" rtl="1">
              <a:buClr>
                <a:srgbClr val="FF0000"/>
              </a:buClr>
              <a:buFont typeface="Calibri" panose="020F0502020204030204" pitchFamily="34" charset="0"/>
              <a:buChar char="―"/>
            </a:pPr>
            <a:r>
              <a:rPr lang="fa-IR" sz="2800" dirty="0">
                <a:cs typeface="B Mitra" panose="00000400000000000000" pitchFamily="2" charset="-78"/>
              </a:rPr>
              <a:t>کمبود رشد خطی در کودکان مبتلا به آسم</a:t>
            </a:r>
            <a:endParaRPr lang="en-US" sz="2800" dirty="0">
              <a:cs typeface="B Mitra" panose="00000400000000000000" pitchFamily="2" charset="-78"/>
            </a:endParaRPr>
          </a:p>
        </p:txBody>
      </p:sp>
      <p:sp>
        <p:nvSpPr>
          <p:cNvPr id="7" name="Date Placeholder 4"/>
          <p:cNvSpPr>
            <a:spLocks noGrp="1"/>
          </p:cNvSpPr>
          <p:nvPr>
            <p:ph type="dt" sz="half" idx="10"/>
          </p:nvPr>
        </p:nvSpPr>
        <p:spPr>
          <a:xfrm>
            <a:off x="628650" y="6356351"/>
            <a:ext cx="2057400" cy="365125"/>
          </a:xfrm>
        </p:spPr>
        <p:txBody>
          <a:bodyPr/>
          <a:lstStyle/>
          <a:p>
            <a:pPr>
              <a:defRPr/>
            </a:pPr>
            <a:fld id="{FBDFB956-F77D-40F2-967C-8C367B4DEDB3}" type="datetime3">
              <a:rPr lang="en-US" sz="1200" b="1" smtClean="0">
                <a:solidFill>
                  <a:srgbClr val="7030A0"/>
                </a:solidFill>
              </a:rPr>
              <a:t>15 November 2021</a:t>
            </a:fld>
            <a:endParaRPr lang="en-US" sz="1200" b="1" dirty="0">
              <a:solidFill>
                <a:srgbClr val="7030A0"/>
              </a:solidFill>
            </a:endParaRPr>
          </a:p>
        </p:txBody>
      </p:sp>
      <p:sp>
        <p:nvSpPr>
          <p:cNvPr id="9" name="Slide Number Placeholder 6"/>
          <p:cNvSpPr>
            <a:spLocks noGrp="1"/>
          </p:cNvSpPr>
          <p:nvPr>
            <p:ph type="sldNum" sz="quarter" idx="12"/>
          </p:nvPr>
        </p:nvSpPr>
        <p:spPr>
          <a:xfrm>
            <a:off x="6457950" y="6356351"/>
            <a:ext cx="2057400" cy="365125"/>
          </a:xfrm>
        </p:spPr>
        <p:txBody>
          <a:bodyPr/>
          <a:lstStyle/>
          <a:p>
            <a:pPr>
              <a:defRPr/>
            </a:pPr>
            <a:r>
              <a:rPr lang="en-US" sz="1200" b="1" dirty="0" smtClean="0">
                <a:solidFill>
                  <a:srgbClr val="7030A0"/>
                </a:solidFill>
              </a:rPr>
              <a:t>13</a:t>
            </a:r>
            <a:endParaRPr lang="en-US" sz="1200" b="1" dirty="0">
              <a:solidFill>
                <a:srgbClr val="7030A0"/>
              </a:solidFill>
            </a:endParaRPr>
          </a:p>
        </p:txBody>
      </p:sp>
      <p:sp>
        <p:nvSpPr>
          <p:cNvPr id="4" name="Footer Placeholder 3"/>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Tree>
    <p:extLst>
      <p:ext uri="{BB962C8B-B14F-4D97-AF65-F5344CB8AC3E}">
        <p14:creationId xmlns:p14="http://schemas.microsoft.com/office/powerpoint/2010/main" val="17968504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lgn="r" rtl="1" eaLnBrk="1" hangingPunct="1"/>
            <a:r>
              <a:rPr lang="fa-IR" altLang="en-US" b="1" dirty="0" smtClean="0">
                <a:ln>
                  <a:noFill/>
                </a:ln>
                <a:cs typeface="B Nazanin" pitchFamily="2" charset="-78"/>
              </a:rPr>
              <a:t>عنوان مقاله</a:t>
            </a:r>
            <a:endParaRPr lang="en-US" altLang="en-US" b="1" dirty="0" smtClean="0">
              <a:ln>
                <a:noFill/>
              </a:ln>
              <a:cs typeface="B Nazanin" pitchFamily="2" charset="-78"/>
            </a:endParaRPr>
          </a:p>
        </p:txBody>
      </p:sp>
      <p:sp>
        <p:nvSpPr>
          <p:cNvPr id="54275" name="Content Placeholder 2"/>
          <p:cNvSpPr>
            <a:spLocks noGrp="1"/>
          </p:cNvSpPr>
          <p:nvPr>
            <p:ph idx="1"/>
          </p:nvPr>
        </p:nvSpPr>
        <p:spPr>
          <a:xfrm>
            <a:off x="685800" y="1600200"/>
            <a:ext cx="7886700" cy="4351338"/>
          </a:xfrm>
        </p:spPr>
        <p:txBody>
          <a:bodyPr rtlCol="0">
            <a:normAutofit/>
          </a:bodyPr>
          <a:lstStyle/>
          <a:p>
            <a:pPr algn="r" rtl="1" eaLnBrk="1" fontAlgn="auto" hangingPunct="1">
              <a:buFont typeface="Arial"/>
              <a:buChar char="•"/>
              <a:defRPr/>
            </a:pPr>
            <a:r>
              <a:rPr lang="fa-IR" altLang="en-US" dirty="0" smtClean="0">
                <a:solidFill>
                  <a:schemeClr val="tx1">
                    <a:lumMod val="85000"/>
                    <a:lumOff val="15000"/>
                  </a:schemeClr>
                </a:solidFill>
                <a:ea typeface="Majalla UI"/>
                <a:cs typeface="B Nazanin" pitchFamily="2" charset="-78"/>
              </a:rPr>
              <a:t> کوتاه </a:t>
            </a:r>
            <a:r>
              <a:rPr lang="fa-IR" altLang="en-US" dirty="0">
                <a:solidFill>
                  <a:schemeClr val="tx1">
                    <a:lumMod val="85000"/>
                    <a:lumOff val="15000"/>
                  </a:schemeClr>
                </a:solidFill>
                <a:ea typeface="Majalla UI"/>
                <a:cs typeface="B Nazanin" pitchFamily="2" charset="-78"/>
              </a:rPr>
              <a:t> </a:t>
            </a:r>
            <a:r>
              <a:rPr lang="fa-IR" altLang="en-US" dirty="0" smtClean="0">
                <a:solidFill>
                  <a:schemeClr val="tx1">
                    <a:lumMod val="85000"/>
                    <a:lumOff val="15000"/>
                  </a:schemeClr>
                </a:solidFill>
                <a:ea typeface="Majalla UI"/>
                <a:cs typeface="B Nazanin" pitchFamily="2" charset="-78"/>
              </a:rPr>
              <a:t>و جامع (حداکثر 15 کلمه)، </a:t>
            </a:r>
          </a:p>
          <a:p>
            <a:pPr lvl="1" algn="r" rtl="1" eaLnBrk="1" fontAlgn="auto" hangingPunct="1">
              <a:buFont typeface="Wingdings" panose="05000000000000000000" pitchFamily="2" charset="2"/>
              <a:buChar char="ü"/>
              <a:defRPr/>
            </a:pPr>
            <a:r>
              <a:rPr lang="fa-IR" altLang="en-US" dirty="0" smtClean="0">
                <a:solidFill>
                  <a:schemeClr val="tx1">
                    <a:lumMod val="85000"/>
                    <a:lumOff val="15000"/>
                  </a:schemeClr>
                </a:solidFill>
                <a:ea typeface="Majalla UI"/>
                <a:cs typeface="B Nazanin" pitchFamily="2" charset="-78"/>
              </a:rPr>
              <a:t>حاوى موضوع کلى و متغیرهای اصلی پژوهش و رابطه آنها ،</a:t>
            </a:r>
          </a:p>
          <a:p>
            <a:pPr lvl="1" algn="r" rtl="1" eaLnBrk="1" fontAlgn="auto" hangingPunct="1">
              <a:buFont typeface="Wingdings" panose="05000000000000000000" pitchFamily="2" charset="2"/>
              <a:buChar char="ü"/>
              <a:defRPr/>
            </a:pPr>
            <a:r>
              <a:rPr lang="fa-IR" altLang="en-US" dirty="0" smtClean="0">
                <a:solidFill>
                  <a:schemeClr val="tx1">
                    <a:lumMod val="85000"/>
                    <a:lumOff val="15000"/>
                  </a:schemeClr>
                </a:solidFill>
                <a:ea typeface="Majalla UI"/>
                <a:cs typeface="B Nazanin" pitchFamily="2" charset="-78"/>
              </a:rPr>
              <a:t>فاقد کلمات اضافه</a:t>
            </a:r>
          </a:p>
          <a:p>
            <a:pPr algn="r" rtl="1" eaLnBrk="1" fontAlgn="auto" hangingPunct="1">
              <a:buFont typeface="Arial"/>
              <a:buChar char="•"/>
              <a:defRPr/>
            </a:pPr>
            <a:r>
              <a:rPr lang="fa-IR" altLang="en-US" dirty="0" smtClean="0">
                <a:solidFill>
                  <a:schemeClr val="tx1">
                    <a:lumMod val="85000"/>
                    <a:lumOff val="15000"/>
                  </a:schemeClr>
                </a:solidFill>
                <a:ea typeface="Majalla UI"/>
                <a:cs typeface="B Nazanin" pitchFamily="2" charset="-78"/>
              </a:rPr>
              <a:t>هماهنگ با متن مقاله ،</a:t>
            </a:r>
          </a:p>
          <a:p>
            <a:pPr algn="r" rtl="1" eaLnBrk="1" fontAlgn="auto" hangingPunct="1">
              <a:buFont typeface="Arial"/>
              <a:buChar char="•"/>
              <a:defRPr/>
            </a:pPr>
            <a:r>
              <a:rPr lang="fa-IR" altLang="en-US" dirty="0" smtClean="0">
                <a:solidFill>
                  <a:schemeClr val="tx1">
                    <a:lumMod val="85000"/>
                    <a:lumOff val="15000"/>
                  </a:schemeClr>
                </a:solidFill>
                <a:ea typeface="Majalla UI"/>
                <a:cs typeface="B Nazanin" pitchFamily="2" charset="-78"/>
              </a:rPr>
              <a:t>ترجمه صحیح و دقیق به زبان انگلیسی،</a:t>
            </a:r>
          </a:p>
          <a:p>
            <a:pPr algn="r" rtl="1" eaLnBrk="1" fontAlgn="auto" hangingPunct="1">
              <a:buFont typeface="Arial"/>
              <a:buChar char="•"/>
              <a:defRPr/>
            </a:pPr>
            <a:r>
              <a:rPr lang="fa-IR" altLang="en-US" dirty="0" smtClean="0">
                <a:solidFill>
                  <a:schemeClr val="tx1">
                    <a:lumMod val="85000"/>
                    <a:lumOff val="15000"/>
                  </a:schemeClr>
                </a:solidFill>
                <a:ea typeface="Majalla UI"/>
                <a:cs typeface="B Nazanin" pitchFamily="2" charset="-78"/>
              </a:rPr>
              <a:t>اجتناب از بکارگیری اختصارات،</a:t>
            </a:r>
          </a:p>
          <a:p>
            <a:pPr algn="r" rtl="1" eaLnBrk="1" fontAlgn="auto" hangingPunct="1">
              <a:buFont typeface="Arial"/>
              <a:buChar char="•"/>
              <a:defRPr/>
            </a:pPr>
            <a:r>
              <a:rPr lang="fa-IR" altLang="en-US" dirty="0" smtClean="0">
                <a:solidFill>
                  <a:schemeClr val="tx1">
                    <a:lumMod val="85000"/>
                    <a:lumOff val="15000"/>
                  </a:schemeClr>
                </a:solidFill>
                <a:ea typeface="Majalla UI"/>
                <a:cs typeface="B Nazanin" pitchFamily="2" charset="-78"/>
              </a:rPr>
              <a:t>جذاب،</a:t>
            </a:r>
          </a:p>
          <a:p>
            <a:pPr algn="r" rtl="1" eaLnBrk="1" fontAlgn="auto" hangingPunct="1">
              <a:buFont typeface="Arial"/>
              <a:buChar char="•"/>
              <a:defRPr/>
            </a:pPr>
            <a:r>
              <a:rPr lang="fa-IR" altLang="en-US" dirty="0" smtClean="0">
                <a:solidFill>
                  <a:schemeClr val="tx1">
                    <a:lumMod val="85000"/>
                    <a:lumOff val="15000"/>
                  </a:schemeClr>
                </a:solidFill>
                <a:ea typeface="Majalla UI"/>
                <a:cs typeface="B Nazanin" pitchFamily="2" charset="-78"/>
              </a:rPr>
              <a:t>حاوی پاسخ سوالات: چه چیزی؟ چه زمانی؟ چه کسی؟ چه مکانی؟</a:t>
            </a:r>
          </a:p>
        </p:txBody>
      </p:sp>
      <p:sp>
        <p:nvSpPr>
          <p:cNvPr id="2" name="Date Placeholder 1"/>
          <p:cNvSpPr>
            <a:spLocks noGrp="1"/>
          </p:cNvSpPr>
          <p:nvPr>
            <p:ph type="dt" sz="half" idx="10"/>
          </p:nvPr>
        </p:nvSpPr>
        <p:spPr/>
        <p:txBody>
          <a:bodyPr/>
          <a:lstStyle/>
          <a:p>
            <a:pPr>
              <a:defRPr/>
            </a:pPr>
            <a:fld id="{391B33CD-3401-4FD6-8612-0CEEEEFCBAB7}" type="datetime3">
              <a:rPr lang="en-US" smtClean="0">
                <a:solidFill>
                  <a:srgbClr val="FFFFFF"/>
                </a:solidFill>
              </a:rPr>
              <a:t>15 November 2021</a:t>
            </a:fld>
            <a:endParaRPr lang="en-US">
              <a:solidFill>
                <a:srgbClr val="FFFFFF"/>
              </a:solidFill>
            </a:endParaRPr>
          </a:p>
        </p:txBody>
      </p:sp>
      <p:sp>
        <p:nvSpPr>
          <p:cNvPr id="3" name="Footer Placeholder 2"/>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4" name="Slide Number Placeholder 3"/>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28</a:t>
            </a:fld>
            <a:endParaRPr lang="en-US">
              <a:solidFill>
                <a:srgbClr val="FFFFFF"/>
              </a:solidFill>
            </a:endParaRPr>
          </a:p>
        </p:txBody>
      </p:sp>
    </p:spTree>
    <p:extLst>
      <p:ext uri="{BB962C8B-B14F-4D97-AF65-F5344CB8AC3E}">
        <p14:creationId xmlns:p14="http://schemas.microsoft.com/office/powerpoint/2010/main" val="2574995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gn="r" rtl="1" eaLnBrk="1" hangingPunct="1"/>
            <a:r>
              <a:rPr lang="fa-IR" altLang="en-US" dirty="0" smtClean="0">
                <a:ln>
                  <a:noFill/>
                </a:ln>
                <a:cs typeface="B Nazanin" pitchFamily="2" charset="-78"/>
              </a:rPr>
              <a:t>عنوان مقاله</a:t>
            </a:r>
            <a:endParaRPr lang="en-US" altLang="en-US" dirty="0" smtClean="0">
              <a:ln>
                <a:noFill/>
              </a:ln>
              <a:cs typeface="B Nazanin" pitchFamily="2" charset="-78"/>
            </a:endParaRPr>
          </a:p>
        </p:txBody>
      </p:sp>
      <p:sp>
        <p:nvSpPr>
          <p:cNvPr id="29699" name="Content Placeholder 2"/>
          <p:cNvSpPr>
            <a:spLocks noGrp="1"/>
          </p:cNvSpPr>
          <p:nvPr>
            <p:ph idx="1"/>
          </p:nvPr>
        </p:nvSpPr>
        <p:spPr>
          <a:xfrm>
            <a:off x="838200" y="2304494"/>
            <a:ext cx="7061200" cy="3444875"/>
          </a:xfrm>
        </p:spPr>
        <p:txBody>
          <a:bodyPr/>
          <a:lstStyle/>
          <a:p>
            <a:pPr algn="r" rtl="1" eaLnBrk="1" hangingPunct="1">
              <a:defRPr/>
            </a:pPr>
            <a:r>
              <a:rPr lang="fa-IR" altLang="en-US" dirty="0" smtClean="0">
                <a:ea typeface="Majalla UI"/>
                <a:cs typeface="B Nazanin" pitchFamily="2" charset="-78"/>
              </a:rPr>
              <a:t> </a:t>
            </a:r>
            <a:r>
              <a:rPr lang="fa-IR" altLang="en-US" sz="2800" dirty="0" smtClean="0">
                <a:solidFill>
                  <a:srgbClr val="FF0000"/>
                </a:solidFill>
                <a:ea typeface="Majalla UI"/>
                <a:cs typeface="B Nazanin" pitchFamily="2" charset="-78"/>
              </a:rPr>
              <a:t>بررسی رابطه بین انگیزش شغلی کارکنان دانشگاه علوم پزشکی مشهد با سبک مدیریت مدیران آنها در بیمارستانهای آموزشی ام البنین(س)، قائم(عج)، امام رضا(ع) شهر مشهد</a:t>
            </a:r>
          </a:p>
          <a:p>
            <a:pPr marL="0" indent="0" algn="ctr" rtl="1" eaLnBrk="1" hangingPunct="1">
              <a:buFont typeface="Arial" pitchFamily="34" charset="0"/>
              <a:buNone/>
              <a:defRPr/>
            </a:pPr>
            <a:r>
              <a:rPr lang="fa-IR" altLang="en-US" sz="2800" dirty="0" smtClean="0">
                <a:solidFill>
                  <a:srgbClr val="FFC000"/>
                </a:solidFill>
                <a:ea typeface="Majalla UI"/>
                <a:cs typeface="B Nazanin" pitchFamily="2" charset="-78"/>
              </a:rPr>
              <a:t>کلمات اضافه دارد</a:t>
            </a:r>
          </a:p>
          <a:p>
            <a:pPr algn="r" rtl="1" eaLnBrk="1" hangingPunct="1">
              <a:defRPr/>
            </a:pPr>
            <a:r>
              <a:rPr lang="fa-IR" altLang="en-US" sz="2800" dirty="0" smtClean="0">
                <a:solidFill>
                  <a:srgbClr val="00B050"/>
                </a:solidFill>
                <a:ea typeface="Majalla UI"/>
                <a:cs typeface="B Nazanin" pitchFamily="2" charset="-78"/>
              </a:rPr>
              <a:t>بررسی </a:t>
            </a:r>
            <a:r>
              <a:rPr lang="fa-IR" altLang="en-US" sz="2800" dirty="0">
                <a:solidFill>
                  <a:srgbClr val="00B050"/>
                </a:solidFill>
                <a:ea typeface="Majalla UI"/>
                <a:cs typeface="B Nazanin" pitchFamily="2" charset="-78"/>
              </a:rPr>
              <a:t>رابطه بین انگیزش شغلی کارکنان </a:t>
            </a:r>
            <a:r>
              <a:rPr lang="fa-IR" altLang="en-US" sz="2800" dirty="0" smtClean="0">
                <a:solidFill>
                  <a:srgbClr val="00B050"/>
                </a:solidFill>
                <a:ea typeface="Majalla UI"/>
                <a:cs typeface="B Nazanin" pitchFamily="2" charset="-78"/>
              </a:rPr>
              <a:t>با </a:t>
            </a:r>
            <a:r>
              <a:rPr lang="fa-IR" altLang="en-US" sz="2800" dirty="0">
                <a:solidFill>
                  <a:srgbClr val="00B050"/>
                </a:solidFill>
                <a:ea typeface="Majalla UI"/>
                <a:cs typeface="B Nazanin" pitchFamily="2" charset="-78"/>
              </a:rPr>
              <a:t>سبک مدیریت مدیران </a:t>
            </a:r>
            <a:r>
              <a:rPr lang="fa-IR" altLang="en-US" sz="2800" dirty="0" smtClean="0">
                <a:solidFill>
                  <a:srgbClr val="00B050"/>
                </a:solidFill>
                <a:ea typeface="Majalla UI"/>
                <a:cs typeface="B Nazanin" pitchFamily="2" charset="-78"/>
              </a:rPr>
              <a:t>در </a:t>
            </a:r>
            <a:r>
              <a:rPr lang="fa-IR" altLang="en-US" sz="2800" dirty="0">
                <a:solidFill>
                  <a:srgbClr val="00B050"/>
                </a:solidFill>
                <a:ea typeface="Majalla UI"/>
                <a:cs typeface="B Nazanin" pitchFamily="2" charset="-78"/>
              </a:rPr>
              <a:t>بیمارستانهای آموزشی </a:t>
            </a:r>
            <a:r>
              <a:rPr lang="fa-IR" altLang="en-US" sz="2800" dirty="0" smtClean="0">
                <a:solidFill>
                  <a:srgbClr val="00B050"/>
                </a:solidFill>
                <a:ea typeface="Majalla UI"/>
                <a:cs typeface="B Nazanin" pitchFamily="2" charset="-78"/>
              </a:rPr>
              <a:t>منتخب شهر همدان</a:t>
            </a:r>
          </a:p>
        </p:txBody>
      </p:sp>
      <p:sp>
        <p:nvSpPr>
          <p:cNvPr id="4" name="Rectangle 3"/>
          <p:cNvSpPr/>
          <p:nvPr/>
        </p:nvSpPr>
        <p:spPr>
          <a:xfrm rot="19285801">
            <a:off x="1002381" y="709884"/>
            <a:ext cx="1133645" cy="923330"/>
          </a:xfrm>
          <a:prstGeom prst="rect">
            <a:avLst/>
          </a:prstGeom>
          <a:noFill/>
        </p:spPr>
        <p:txBody>
          <a:bodyPr wrap="none">
            <a:spAutoFit/>
          </a:bodyPr>
          <a:lstStyle/>
          <a:p>
            <a:pPr algn="ctr" rtl="1" eaLnBrk="1" hangingPunct="1">
              <a:defRPr/>
            </a:pPr>
            <a:r>
              <a:rPr lang="fa-IR"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مثال</a:t>
            </a:r>
            <a:endParaRPr 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2" name="Date Placeholder 1"/>
          <p:cNvSpPr>
            <a:spLocks noGrp="1"/>
          </p:cNvSpPr>
          <p:nvPr>
            <p:ph type="dt" sz="half" idx="10"/>
          </p:nvPr>
        </p:nvSpPr>
        <p:spPr/>
        <p:txBody>
          <a:bodyPr/>
          <a:lstStyle/>
          <a:p>
            <a:pPr>
              <a:defRPr/>
            </a:pPr>
            <a:fld id="{3F364CCA-6AAB-460A-B7A6-1C53285C1E6F}" type="datetime3">
              <a:rPr lang="en-US" smtClean="0">
                <a:solidFill>
                  <a:srgbClr val="FFFFFF"/>
                </a:solidFill>
              </a:rPr>
              <a:t>15 November 2021</a:t>
            </a:fld>
            <a:endParaRPr lang="en-US">
              <a:solidFill>
                <a:srgbClr val="FFFFFF"/>
              </a:solidFill>
            </a:endParaRPr>
          </a:p>
        </p:txBody>
      </p:sp>
      <p:sp>
        <p:nvSpPr>
          <p:cNvPr id="3" name="Footer Placeholder 2"/>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5" name="Slide Number Placeholder 4"/>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29</a:t>
            </a:fld>
            <a:endParaRPr lang="en-US">
              <a:solidFill>
                <a:srgbClr val="FFFFFF"/>
              </a:solidFill>
            </a:endParaRPr>
          </a:p>
        </p:txBody>
      </p:sp>
    </p:spTree>
    <p:extLst>
      <p:ext uri="{BB962C8B-B14F-4D97-AF65-F5344CB8AC3E}">
        <p14:creationId xmlns:p14="http://schemas.microsoft.com/office/powerpoint/2010/main" val="37346774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69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6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42460"/>
            <a:ext cx="7886700" cy="1066800"/>
          </a:xfrm>
        </p:spPr>
        <p:txBody>
          <a:bodyPr>
            <a:normAutofit/>
          </a:bodyPr>
          <a:lstStyle/>
          <a:p>
            <a:pPr algn="ctr"/>
            <a:r>
              <a:rPr lang="fa-IR" sz="4400" dirty="0" smtClean="0">
                <a:solidFill>
                  <a:srgbClr val="7030A0"/>
                </a:solidFill>
                <a:cs typeface="B Titr" panose="00000700000000000000" pitchFamily="2" charset="-78"/>
              </a:rPr>
              <a:t>انواع مقالات علمی</a:t>
            </a:r>
            <a:endParaRPr lang="fa-IR" sz="4400" dirty="0">
              <a:solidFill>
                <a:srgbClr val="7030A0"/>
              </a:solidFill>
              <a:cs typeface="B Titr" panose="00000700000000000000" pitchFamily="2" charset="-78"/>
            </a:endParaRPr>
          </a:p>
        </p:txBody>
      </p:sp>
      <p:sp>
        <p:nvSpPr>
          <p:cNvPr id="3" name="Content Placeholder 2"/>
          <p:cNvSpPr>
            <a:spLocks noGrp="1"/>
          </p:cNvSpPr>
          <p:nvPr>
            <p:ph idx="1"/>
          </p:nvPr>
        </p:nvSpPr>
        <p:spPr>
          <a:xfrm>
            <a:off x="266700" y="1561660"/>
            <a:ext cx="8610600" cy="4947091"/>
          </a:xfrm>
        </p:spPr>
        <p:txBody>
          <a:bodyPr>
            <a:noAutofit/>
          </a:bodyPr>
          <a:lstStyle/>
          <a:p>
            <a:pPr algn="r" rtl="1">
              <a:lnSpc>
                <a:spcPct val="100000"/>
              </a:lnSpc>
              <a:buClr>
                <a:srgbClr val="FF0000"/>
              </a:buClr>
              <a:buFont typeface="Wingdings" panose="05000000000000000000" pitchFamily="2" charset="2"/>
              <a:buChar char="v"/>
            </a:pPr>
            <a:r>
              <a:rPr lang="fa-IR" sz="4000" dirty="0">
                <a:cs typeface="B Mitra" panose="00000400000000000000" pitchFamily="2" charset="-78"/>
              </a:rPr>
              <a:t>مقاله اصیل پژوهشی</a:t>
            </a:r>
          </a:p>
          <a:p>
            <a:pPr algn="r" rtl="1">
              <a:lnSpc>
                <a:spcPct val="100000"/>
              </a:lnSpc>
              <a:buClr>
                <a:srgbClr val="FF0000"/>
              </a:buClr>
              <a:buFont typeface="Wingdings" panose="05000000000000000000" pitchFamily="2" charset="2"/>
              <a:buChar char="v"/>
            </a:pPr>
            <a:r>
              <a:rPr lang="fa-IR" sz="4000" dirty="0">
                <a:cs typeface="B Mitra" panose="00000400000000000000" pitchFamily="2" charset="-78"/>
              </a:rPr>
              <a:t> </a:t>
            </a:r>
            <a:r>
              <a:rPr lang="fa-IR" sz="4000" dirty="0" smtClean="0">
                <a:cs typeface="B Mitra" panose="00000400000000000000" pitchFamily="2" charset="-78"/>
              </a:rPr>
              <a:t>مقالات </a:t>
            </a:r>
            <a:r>
              <a:rPr lang="fa-IR" sz="4000" dirty="0">
                <a:cs typeface="B Mitra" panose="00000400000000000000" pitchFamily="2" charset="-78"/>
              </a:rPr>
              <a:t>مروری: (بررسی سیستماتیک و تحلیل </a:t>
            </a:r>
            <a:r>
              <a:rPr lang="fa-IR" sz="4000" dirty="0" smtClean="0">
                <a:cs typeface="B Mitra" panose="00000400000000000000" pitchFamily="2" charset="-78"/>
              </a:rPr>
              <a:t>متا آنالیز</a:t>
            </a:r>
            <a:r>
              <a:rPr lang="fa-IR" sz="4000" dirty="0">
                <a:cs typeface="B Mitra" panose="00000400000000000000" pitchFamily="2" charset="-78"/>
              </a:rPr>
              <a:t>)</a:t>
            </a:r>
          </a:p>
          <a:p>
            <a:pPr algn="r" rtl="1">
              <a:lnSpc>
                <a:spcPct val="100000"/>
              </a:lnSpc>
              <a:buClr>
                <a:srgbClr val="FF0000"/>
              </a:buClr>
              <a:buFont typeface="Wingdings" panose="05000000000000000000" pitchFamily="2" charset="2"/>
              <a:buChar char="v"/>
            </a:pPr>
            <a:r>
              <a:rPr lang="fa-IR" sz="4000" dirty="0" smtClean="0">
                <a:cs typeface="B Mitra" panose="00000400000000000000" pitchFamily="2" charset="-78"/>
              </a:rPr>
              <a:t>گزارش های خلاصه</a:t>
            </a:r>
          </a:p>
          <a:p>
            <a:pPr algn="r" rtl="1">
              <a:lnSpc>
                <a:spcPct val="100000"/>
              </a:lnSpc>
              <a:buClr>
                <a:srgbClr val="FF0000"/>
              </a:buClr>
              <a:buFont typeface="Wingdings" panose="05000000000000000000" pitchFamily="2" charset="2"/>
              <a:buChar char="v"/>
            </a:pPr>
            <a:r>
              <a:rPr lang="fa-IR" sz="4000" dirty="0">
                <a:cs typeface="B Mitra" panose="00000400000000000000" pitchFamily="2" charset="-78"/>
              </a:rPr>
              <a:t>  نامه به </a:t>
            </a:r>
            <a:r>
              <a:rPr lang="fa-IR" sz="4000" dirty="0" smtClean="0">
                <a:cs typeface="B Mitra" panose="00000400000000000000" pitchFamily="2" charset="-78"/>
              </a:rPr>
              <a:t>سردبیر</a:t>
            </a:r>
          </a:p>
          <a:p>
            <a:pPr algn="r" rtl="1">
              <a:lnSpc>
                <a:spcPct val="100000"/>
              </a:lnSpc>
              <a:buClr>
                <a:srgbClr val="FF0000"/>
              </a:buClr>
              <a:buFont typeface="Wingdings" panose="05000000000000000000" pitchFamily="2" charset="2"/>
              <a:buChar char="v"/>
            </a:pPr>
            <a:r>
              <a:rPr lang="fa-IR" sz="4000" dirty="0" smtClean="0">
                <a:cs typeface="B Mitra" panose="00000400000000000000" pitchFamily="2" charset="-78"/>
              </a:rPr>
              <a:t>روش‌شناسی</a:t>
            </a:r>
            <a:endParaRPr lang="fa-IR" sz="4000" dirty="0">
              <a:cs typeface="B Mitra" panose="00000400000000000000" pitchFamily="2" charset="-78"/>
            </a:endParaRPr>
          </a:p>
        </p:txBody>
      </p:sp>
      <p:sp>
        <p:nvSpPr>
          <p:cNvPr id="8" name="Footer Placeholder 5"/>
          <p:cNvSpPr txBox="1">
            <a:spLocks/>
          </p:cNvSpPr>
          <p:nvPr/>
        </p:nvSpPr>
        <p:spPr>
          <a:xfrm>
            <a:off x="3181350" y="6508751"/>
            <a:ext cx="30861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200" b="1" dirty="0">
              <a:solidFill>
                <a:srgbClr val="FF6699"/>
              </a:solidFill>
            </a:endParaRPr>
          </a:p>
        </p:txBody>
      </p:sp>
      <p:sp>
        <p:nvSpPr>
          <p:cNvPr id="11" name="Slide Number Placeholder 10"/>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3</a:t>
            </a:fld>
            <a:endParaRPr lang="en-US">
              <a:solidFill>
                <a:srgbClr val="FFFFFF"/>
              </a:solidFill>
            </a:endParaRPr>
          </a:p>
        </p:txBody>
      </p:sp>
      <p:pic>
        <p:nvPicPr>
          <p:cNvPr id="1028" name="Picture 4" descr="How to write an original research artic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115464"/>
            <a:ext cx="4722223" cy="3545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63280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r" rtl="1" eaLnBrk="1" hangingPunct="1"/>
            <a:r>
              <a:rPr lang="fa-IR" altLang="en-US" b="1" dirty="0" smtClean="0">
                <a:ln>
                  <a:noFill/>
                </a:ln>
                <a:cs typeface="B Nazanin" pitchFamily="2" charset="-78"/>
              </a:rPr>
              <a:t>عنوان مقاله</a:t>
            </a:r>
            <a:endParaRPr lang="en-US" altLang="en-US" b="1" dirty="0" smtClean="0">
              <a:ln>
                <a:noFill/>
              </a:ln>
              <a:cs typeface="B Nazanin" pitchFamily="2" charset="-78"/>
            </a:endParaRPr>
          </a:p>
        </p:txBody>
      </p:sp>
      <p:sp>
        <p:nvSpPr>
          <p:cNvPr id="54275" name="Content Placeholder 2"/>
          <p:cNvSpPr>
            <a:spLocks noGrp="1"/>
          </p:cNvSpPr>
          <p:nvPr>
            <p:ph idx="1"/>
          </p:nvPr>
        </p:nvSpPr>
        <p:spPr/>
        <p:txBody>
          <a:bodyPr rtlCol="0">
            <a:normAutofit/>
          </a:bodyPr>
          <a:lstStyle/>
          <a:p>
            <a:pPr algn="r" rtl="1" eaLnBrk="1" fontAlgn="auto" hangingPunct="1">
              <a:buFont typeface="Arial"/>
              <a:buChar char="•"/>
              <a:defRPr/>
            </a:pPr>
            <a:r>
              <a:rPr lang="fa-IR" altLang="en-US" dirty="0" smtClean="0">
                <a:solidFill>
                  <a:schemeClr val="tx1">
                    <a:lumMod val="85000"/>
                    <a:lumOff val="15000"/>
                  </a:schemeClr>
                </a:solidFill>
                <a:ea typeface="Majalla UI"/>
                <a:cs typeface="B Nazanin" pitchFamily="2" charset="-78"/>
              </a:rPr>
              <a:t> </a:t>
            </a:r>
            <a:r>
              <a:rPr lang="fa-IR" altLang="en-US" sz="2800" dirty="0" smtClean="0">
                <a:solidFill>
                  <a:srgbClr val="FF0000"/>
                </a:solidFill>
                <a:ea typeface="Majalla UI"/>
                <a:cs typeface="B Nazanin" pitchFamily="2" charset="-78"/>
              </a:rPr>
              <a:t>بررسی شیوع سکته قلبی</a:t>
            </a:r>
          </a:p>
          <a:p>
            <a:pPr marL="0" indent="0" algn="ctr" rtl="1" eaLnBrk="1" fontAlgn="auto" hangingPunct="1">
              <a:buFont typeface="Arial" pitchFamily="34" charset="0"/>
              <a:buNone/>
              <a:defRPr/>
            </a:pPr>
            <a:r>
              <a:rPr lang="fa-IR" altLang="en-US" sz="2800" dirty="0" smtClean="0">
                <a:solidFill>
                  <a:srgbClr val="FFC000"/>
                </a:solidFill>
                <a:ea typeface="Majalla UI"/>
                <a:cs typeface="B Nazanin" pitchFamily="2" charset="-78"/>
              </a:rPr>
              <a:t>جامع نیست</a:t>
            </a:r>
          </a:p>
          <a:p>
            <a:pPr algn="r" rtl="1" eaLnBrk="1" fontAlgn="auto" hangingPunct="1">
              <a:buFont typeface="Arial"/>
              <a:buChar char="•"/>
              <a:defRPr/>
            </a:pPr>
            <a:r>
              <a:rPr lang="fa-IR" altLang="en-US" sz="2800" dirty="0" smtClean="0">
                <a:solidFill>
                  <a:srgbClr val="00B050"/>
                </a:solidFill>
                <a:ea typeface="Majalla UI"/>
                <a:cs typeface="B Nazanin" pitchFamily="2" charset="-78"/>
              </a:rPr>
              <a:t>بررسی شیوع سکته قلبی در زنان شهر مشهد در سال 1393</a:t>
            </a:r>
          </a:p>
          <a:p>
            <a:pPr algn="r" rtl="1" eaLnBrk="1" fontAlgn="auto" hangingPunct="1">
              <a:buFont typeface="Arial"/>
              <a:buChar char="•"/>
              <a:defRPr/>
            </a:pPr>
            <a:endParaRPr lang="fa-IR" altLang="en-US" sz="2800" dirty="0">
              <a:solidFill>
                <a:srgbClr val="00B050"/>
              </a:solidFill>
              <a:ea typeface="Majalla UI"/>
              <a:cs typeface="B Nazanin" pitchFamily="2" charset="-78"/>
            </a:endParaRPr>
          </a:p>
          <a:p>
            <a:pPr algn="r" rtl="1" eaLnBrk="1" fontAlgn="auto" hangingPunct="1">
              <a:buFont typeface="Arial"/>
              <a:buChar char="•"/>
              <a:defRPr/>
            </a:pPr>
            <a:r>
              <a:rPr lang="fa-IR" altLang="en-US" sz="2800" dirty="0" smtClean="0">
                <a:solidFill>
                  <a:srgbClr val="FF0000"/>
                </a:solidFill>
                <a:ea typeface="Majalla UI"/>
                <a:cs typeface="B Nazanin" pitchFamily="2" charset="-78"/>
              </a:rPr>
              <a:t>چه چیزی: </a:t>
            </a:r>
            <a:r>
              <a:rPr lang="fa-IR" altLang="en-US" sz="2800" dirty="0" smtClean="0">
                <a:solidFill>
                  <a:srgbClr val="7030A0"/>
                </a:solidFill>
                <a:ea typeface="Majalla UI"/>
                <a:cs typeface="B Nazanin" pitchFamily="2" charset="-78"/>
              </a:rPr>
              <a:t>شیوع سکته قلبی    </a:t>
            </a:r>
            <a:r>
              <a:rPr lang="fa-IR" altLang="en-US" sz="2800" dirty="0" smtClean="0">
                <a:solidFill>
                  <a:srgbClr val="FF0000"/>
                </a:solidFill>
                <a:ea typeface="Majalla UI"/>
                <a:cs typeface="B Nazanin" pitchFamily="2" charset="-78"/>
              </a:rPr>
              <a:t>چه زمانی: </a:t>
            </a:r>
            <a:r>
              <a:rPr lang="fa-IR" altLang="en-US" sz="2800" dirty="0" smtClean="0">
                <a:solidFill>
                  <a:srgbClr val="7030A0"/>
                </a:solidFill>
                <a:ea typeface="Majalla UI"/>
                <a:cs typeface="B Nazanin" pitchFamily="2" charset="-78"/>
              </a:rPr>
              <a:t>سال 1393</a:t>
            </a:r>
          </a:p>
          <a:p>
            <a:pPr algn="r" rtl="1" eaLnBrk="1" fontAlgn="auto" hangingPunct="1">
              <a:buFont typeface="Arial"/>
              <a:buChar char="•"/>
              <a:defRPr/>
            </a:pPr>
            <a:r>
              <a:rPr lang="fa-IR" altLang="en-US" sz="2800" dirty="0" smtClean="0">
                <a:solidFill>
                  <a:srgbClr val="FF0000"/>
                </a:solidFill>
                <a:ea typeface="Majalla UI"/>
                <a:cs typeface="B Nazanin" pitchFamily="2" charset="-78"/>
              </a:rPr>
              <a:t>چه مکانی: </a:t>
            </a:r>
            <a:r>
              <a:rPr lang="fa-IR" altLang="en-US" sz="2800" dirty="0" smtClean="0">
                <a:solidFill>
                  <a:srgbClr val="7030A0"/>
                </a:solidFill>
                <a:ea typeface="Majalla UI"/>
                <a:cs typeface="B Nazanin" pitchFamily="2" charset="-78"/>
              </a:rPr>
              <a:t>شهر مشهد            </a:t>
            </a:r>
            <a:r>
              <a:rPr lang="fa-IR" altLang="en-US" sz="2800" dirty="0" smtClean="0">
                <a:solidFill>
                  <a:srgbClr val="FF0000"/>
                </a:solidFill>
                <a:ea typeface="Majalla UI"/>
                <a:cs typeface="B Nazanin" pitchFamily="2" charset="-78"/>
              </a:rPr>
              <a:t>چه کسی؟ </a:t>
            </a:r>
            <a:r>
              <a:rPr lang="fa-IR" altLang="en-US" sz="2800" dirty="0" smtClean="0">
                <a:solidFill>
                  <a:srgbClr val="7030A0"/>
                </a:solidFill>
                <a:ea typeface="Majalla UI"/>
                <a:cs typeface="B Nazanin" pitchFamily="2" charset="-78"/>
              </a:rPr>
              <a:t>زنان</a:t>
            </a:r>
            <a:endParaRPr lang="fa-IR" altLang="en-US" sz="2800" dirty="0">
              <a:solidFill>
                <a:srgbClr val="7030A0"/>
              </a:solidFill>
              <a:ea typeface="Majalla UI"/>
              <a:cs typeface="B Nazanin" pitchFamily="2" charset="-78"/>
            </a:endParaRPr>
          </a:p>
        </p:txBody>
      </p:sp>
      <p:sp>
        <p:nvSpPr>
          <p:cNvPr id="4" name="Rectangle 3"/>
          <p:cNvSpPr/>
          <p:nvPr/>
        </p:nvSpPr>
        <p:spPr>
          <a:xfrm rot="19285801">
            <a:off x="1002381" y="709884"/>
            <a:ext cx="1133645" cy="923330"/>
          </a:xfrm>
          <a:prstGeom prst="rect">
            <a:avLst/>
          </a:prstGeom>
          <a:noFill/>
        </p:spPr>
        <p:txBody>
          <a:bodyPr wrap="none">
            <a:spAutoFit/>
          </a:bodyPr>
          <a:lstStyle/>
          <a:p>
            <a:pPr algn="ctr" rtl="1" eaLnBrk="1" hangingPunct="1">
              <a:defRPr/>
            </a:pPr>
            <a:r>
              <a:rPr lang="fa-IR"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مثال</a:t>
            </a:r>
            <a:endParaRPr 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2" name="Date Placeholder 1"/>
          <p:cNvSpPr>
            <a:spLocks noGrp="1"/>
          </p:cNvSpPr>
          <p:nvPr>
            <p:ph type="dt" sz="half" idx="10"/>
          </p:nvPr>
        </p:nvSpPr>
        <p:spPr/>
        <p:txBody>
          <a:bodyPr/>
          <a:lstStyle/>
          <a:p>
            <a:pPr>
              <a:defRPr/>
            </a:pPr>
            <a:fld id="{2E965A46-990D-471B-887C-45973B4718C6}" type="datetime3">
              <a:rPr lang="en-US" smtClean="0">
                <a:solidFill>
                  <a:srgbClr val="FFFFFF"/>
                </a:solidFill>
              </a:rPr>
              <a:t>15 November 2021</a:t>
            </a:fld>
            <a:endParaRPr lang="en-US">
              <a:solidFill>
                <a:srgbClr val="FFFFFF"/>
              </a:solidFill>
            </a:endParaRPr>
          </a:p>
        </p:txBody>
      </p:sp>
      <p:sp>
        <p:nvSpPr>
          <p:cNvPr id="3" name="Footer Placeholder 2"/>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5" name="Slide Number Placeholder 4"/>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30</a:t>
            </a:fld>
            <a:endParaRPr lang="en-US">
              <a:solidFill>
                <a:srgbClr val="FFFFFF"/>
              </a:solidFill>
            </a:endParaRPr>
          </a:p>
        </p:txBody>
      </p:sp>
    </p:spTree>
    <p:extLst>
      <p:ext uri="{BB962C8B-B14F-4D97-AF65-F5344CB8AC3E}">
        <p14:creationId xmlns:p14="http://schemas.microsoft.com/office/powerpoint/2010/main" val="37547163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fade">
                                      <p:cBhvr>
                                        <p:cTn id="7" dur="500"/>
                                        <p:tgtEl>
                                          <p:spTgt spid="542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fade">
                                      <p:cBhvr>
                                        <p:cTn id="12" dur="500"/>
                                        <p:tgtEl>
                                          <p:spTgt spid="542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4275">
                                            <p:txEl>
                                              <p:pRg st="2" end="2"/>
                                            </p:txEl>
                                          </p:spTgt>
                                        </p:tgtEl>
                                        <p:attrNameLst>
                                          <p:attrName>style.visibility</p:attrName>
                                        </p:attrNameLst>
                                      </p:cBhvr>
                                      <p:to>
                                        <p:strVal val="visible"/>
                                      </p:to>
                                    </p:set>
                                    <p:animEffect transition="in" filter="fade">
                                      <p:cBhvr>
                                        <p:cTn id="17" dur="500"/>
                                        <p:tgtEl>
                                          <p:spTgt spid="5427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4275">
                                            <p:txEl>
                                              <p:pRg st="4" end="4"/>
                                            </p:txEl>
                                          </p:spTgt>
                                        </p:tgtEl>
                                        <p:attrNameLst>
                                          <p:attrName>style.visibility</p:attrName>
                                        </p:attrNameLst>
                                      </p:cBhvr>
                                      <p:to>
                                        <p:strVal val="visible"/>
                                      </p:to>
                                    </p:set>
                                    <p:animEffect transition="in" filter="fade">
                                      <p:cBhvr>
                                        <p:cTn id="22" dur="500"/>
                                        <p:tgtEl>
                                          <p:spTgt spid="54275">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4275">
                                            <p:txEl>
                                              <p:pRg st="5" end="5"/>
                                            </p:txEl>
                                          </p:spTgt>
                                        </p:tgtEl>
                                        <p:attrNameLst>
                                          <p:attrName>style.visibility</p:attrName>
                                        </p:attrNameLst>
                                      </p:cBhvr>
                                      <p:to>
                                        <p:strVal val="visible"/>
                                      </p:to>
                                    </p:set>
                                    <p:animEffect transition="in" filter="fade">
                                      <p:cBhvr>
                                        <p:cTn id="27" dur="500"/>
                                        <p:tgtEl>
                                          <p:spTgt spid="542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lgn="r" rtl="1" eaLnBrk="1" hangingPunct="1"/>
            <a:r>
              <a:rPr lang="fa-IR" altLang="en-US" b="1" dirty="0" smtClean="0">
                <a:ln>
                  <a:noFill/>
                </a:ln>
                <a:cs typeface="B Nazanin" pitchFamily="2" charset="-78"/>
              </a:rPr>
              <a:t>عنوان مقاله</a:t>
            </a:r>
            <a:endParaRPr lang="en-US" altLang="en-US" b="1" dirty="0" smtClean="0">
              <a:ln>
                <a:noFill/>
              </a:ln>
              <a:cs typeface="B Nazanin" pitchFamily="2" charset="-78"/>
            </a:endParaRPr>
          </a:p>
        </p:txBody>
      </p:sp>
      <p:sp>
        <p:nvSpPr>
          <p:cNvPr id="31747" name="Content Placeholder 2"/>
          <p:cNvSpPr>
            <a:spLocks noGrp="1"/>
          </p:cNvSpPr>
          <p:nvPr>
            <p:ph idx="1"/>
          </p:nvPr>
        </p:nvSpPr>
        <p:spPr/>
        <p:txBody>
          <a:bodyPr/>
          <a:lstStyle/>
          <a:p>
            <a:pPr algn="r" rtl="1" eaLnBrk="1" hangingPunct="1">
              <a:defRPr/>
            </a:pPr>
            <a:r>
              <a:rPr lang="fa-IR" altLang="en-US" dirty="0" smtClean="0">
                <a:ea typeface="Majalla UI"/>
                <a:cs typeface="B Nazanin" pitchFamily="2" charset="-78"/>
              </a:rPr>
              <a:t> </a:t>
            </a:r>
            <a:r>
              <a:rPr lang="fa-IR" altLang="en-US" sz="2800" dirty="0" smtClean="0">
                <a:solidFill>
                  <a:srgbClr val="FF0000"/>
                </a:solidFill>
                <a:ea typeface="Majalla UI"/>
                <a:cs typeface="B Nazanin" pitchFamily="2" charset="-78"/>
              </a:rPr>
              <a:t>بررسی افت تحصیلی دانش آموزان و روش تدریس معلمان ریاضی شهر مشهد </a:t>
            </a:r>
          </a:p>
          <a:p>
            <a:pPr marL="0" indent="0" algn="ctr" rtl="1" eaLnBrk="1" hangingPunct="1">
              <a:buFont typeface="Arial" pitchFamily="34" charset="0"/>
              <a:buNone/>
              <a:defRPr/>
            </a:pPr>
            <a:r>
              <a:rPr lang="fa-IR" altLang="en-US" sz="2800" dirty="0" smtClean="0">
                <a:solidFill>
                  <a:srgbClr val="FFC000"/>
                </a:solidFill>
                <a:ea typeface="Majalla UI"/>
                <a:cs typeface="B Nazanin" pitchFamily="2" charset="-78"/>
              </a:rPr>
              <a:t>رابطه مشخص نیست و ناقص است</a:t>
            </a:r>
          </a:p>
          <a:p>
            <a:pPr algn="r" rtl="1" eaLnBrk="1" hangingPunct="1">
              <a:defRPr/>
            </a:pPr>
            <a:endParaRPr lang="fa-IR" altLang="en-US" sz="2800" dirty="0" smtClean="0">
              <a:solidFill>
                <a:srgbClr val="00B050"/>
              </a:solidFill>
              <a:ea typeface="Majalla UI"/>
              <a:cs typeface="B Nazanin" pitchFamily="2" charset="-78"/>
            </a:endParaRPr>
          </a:p>
          <a:p>
            <a:pPr algn="r" rtl="1" eaLnBrk="1" hangingPunct="1">
              <a:defRPr/>
            </a:pPr>
            <a:r>
              <a:rPr lang="fa-IR" altLang="en-US" sz="2800" dirty="0" smtClean="0">
                <a:solidFill>
                  <a:srgbClr val="00B050"/>
                </a:solidFill>
                <a:ea typeface="Majalla UI"/>
                <a:cs typeface="B Nazanin" pitchFamily="2" charset="-78"/>
              </a:rPr>
              <a:t>بررسی رابطه بین روش تدریس معلمان و افت تحصیلی دانش آموزان شهر مشهد</a:t>
            </a:r>
          </a:p>
        </p:txBody>
      </p:sp>
      <p:sp>
        <p:nvSpPr>
          <p:cNvPr id="4" name="Rectangle 3"/>
          <p:cNvSpPr/>
          <p:nvPr/>
        </p:nvSpPr>
        <p:spPr>
          <a:xfrm rot="19285801">
            <a:off x="1002381" y="709884"/>
            <a:ext cx="1133645" cy="923330"/>
          </a:xfrm>
          <a:prstGeom prst="rect">
            <a:avLst/>
          </a:prstGeom>
          <a:noFill/>
        </p:spPr>
        <p:txBody>
          <a:bodyPr wrap="none">
            <a:spAutoFit/>
          </a:bodyPr>
          <a:lstStyle/>
          <a:p>
            <a:pPr algn="ctr" rtl="1" eaLnBrk="1" hangingPunct="1">
              <a:defRPr/>
            </a:pPr>
            <a:r>
              <a:rPr lang="fa-IR"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مثال</a:t>
            </a:r>
            <a:endParaRPr 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2" name="Date Placeholder 1"/>
          <p:cNvSpPr>
            <a:spLocks noGrp="1"/>
          </p:cNvSpPr>
          <p:nvPr>
            <p:ph type="dt" sz="half" idx="10"/>
          </p:nvPr>
        </p:nvSpPr>
        <p:spPr/>
        <p:txBody>
          <a:bodyPr/>
          <a:lstStyle/>
          <a:p>
            <a:pPr>
              <a:defRPr/>
            </a:pPr>
            <a:fld id="{4106C0CE-588F-48A0-92CB-D34BECA650DD}" type="datetime3">
              <a:rPr lang="en-US" smtClean="0">
                <a:solidFill>
                  <a:srgbClr val="FFFFFF"/>
                </a:solidFill>
              </a:rPr>
              <a:t>15 November 2021</a:t>
            </a:fld>
            <a:endParaRPr lang="en-US">
              <a:solidFill>
                <a:srgbClr val="FFFFFF"/>
              </a:solidFill>
            </a:endParaRPr>
          </a:p>
        </p:txBody>
      </p:sp>
      <p:sp>
        <p:nvSpPr>
          <p:cNvPr id="3" name="Footer Placeholder 2"/>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5" name="Slide Number Placeholder 4"/>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31</a:t>
            </a:fld>
            <a:endParaRPr lang="en-US">
              <a:solidFill>
                <a:srgbClr val="FFFFFF"/>
              </a:solidFill>
            </a:endParaRPr>
          </a:p>
        </p:txBody>
      </p:sp>
    </p:spTree>
    <p:extLst>
      <p:ext uri="{BB962C8B-B14F-4D97-AF65-F5344CB8AC3E}">
        <p14:creationId xmlns:p14="http://schemas.microsoft.com/office/powerpoint/2010/main" val="22300493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fade">
                                      <p:cBhvr>
                                        <p:cTn id="7" dur="500"/>
                                        <p:tgtEl>
                                          <p:spTgt spid="317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747">
                                            <p:txEl>
                                              <p:pRg st="1" end="1"/>
                                            </p:txEl>
                                          </p:spTgt>
                                        </p:tgtEl>
                                        <p:attrNameLst>
                                          <p:attrName>style.visibility</p:attrName>
                                        </p:attrNameLst>
                                      </p:cBhvr>
                                      <p:to>
                                        <p:strVal val="visible"/>
                                      </p:to>
                                    </p:set>
                                    <p:animEffect transition="in" filter="fade">
                                      <p:cBhvr>
                                        <p:cTn id="12" dur="500"/>
                                        <p:tgtEl>
                                          <p:spTgt spid="3174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747">
                                            <p:txEl>
                                              <p:pRg st="3" end="3"/>
                                            </p:txEl>
                                          </p:spTgt>
                                        </p:tgtEl>
                                        <p:attrNameLst>
                                          <p:attrName>style.visibility</p:attrName>
                                        </p:attrNameLst>
                                      </p:cBhvr>
                                      <p:to>
                                        <p:strVal val="visible"/>
                                      </p:to>
                                    </p:set>
                                    <p:animEffect transition="in" filter="fade">
                                      <p:cBhvr>
                                        <p:cTn id="17" dur="500"/>
                                        <p:tgtEl>
                                          <p:spTgt spid="317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gn="r" rtl="1" eaLnBrk="1" hangingPunct="1"/>
            <a:r>
              <a:rPr lang="fa-IR" altLang="en-US" b="1" dirty="0" smtClean="0">
                <a:ln>
                  <a:noFill/>
                </a:ln>
                <a:cs typeface="B Nazanin" pitchFamily="2" charset="-78"/>
              </a:rPr>
              <a:t>عنوان مقاله</a:t>
            </a:r>
            <a:endParaRPr lang="en-US" altLang="en-US" b="1" dirty="0" smtClean="0">
              <a:ln>
                <a:noFill/>
              </a:ln>
              <a:cs typeface="B Nazanin" pitchFamily="2" charset="-78"/>
            </a:endParaRPr>
          </a:p>
        </p:txBody>
      </p:sp>
      <p:sp>
        <p:nvSpPr>
          <p:cNvPr id="29699" name="Content Placeholder 2"/>
          <p:cNvSpPr>
            <a:spLocks noGrp="1"/>
          </p:cNvSpPr>
          <p:nvPr>
            <p:ph idx="1"/>
          </p:nvPr>
        </p:nvSpPr>
        <p:spPr/>
        <p:txBody>
          <a:bodyPr/>
          <a:lstStyle/>
          <a:p>
            <a:pPr algn="r" rtl="1" eaLnBrk="1" hangingPunct="1"/>
            <a:r>
              <a:rPr lang="fa-IR" altLang="en-US" dirty="0" smtClean="0">
                <a:ea typeface="Majalla UI"/>
                <a:cs typeface="B Nazanin" pitchFamily="2" charset="-78"/>
              </a:rPr>
              <a:t> </a:t>
            </a:r>
            <a:r>
              <a:rPr lang="fa-IR" altLang="en-US" sz="2800" dirty="0" smtClean="0">
                <a:solidFill>
                  <a:srgbClr val="FF0000"/>
                </a:solidFill>
                <a:ea typeface="Majalla UI"/>
                <a:cs typeface="B Nazanin" pitchFamily="2" charset="-78"/>
              </a:rPr>
              <a:t>بررسی رابطه بین </a:t>
            </a:r>
            <a:r>
              <a:rPr lang="en-US" altLang="en-US" sz="2800" dirty="0" smtClean="0">
                <a:solidFill>
                  <a:srgbClr val="FF0000"/>
                </a:solidFill>
                <a:ea typeface="Majalla UI"/>
                <a:cs typeface="B Nazanin" pitchFamily="2" charset="-78"/>
              </a:rPr>
              <a:t>MS </a:t>
            </a:r>
            <a:r>
              <a:rPr lang="fa-IR" altLang="en-US" sz="2800" dirty="0" smtClean="0">
                <a:solidFill>
                  <a:srgbClr val="FF0000"/>
                </a:solidFill>
                <a:ea typeface="Majalla UI"/>
                <a:cs typeface="B Nazanin" pitchFamily="2" charset="-78"/>
              </a:rPr>
              <a:t> با سن حاملگی زنان ...</a:t>
            </a:r>
          </a:p>
          <a:p>
            <a:pPr algn="ctr" rtl="1" eaLnBrk="1" hangingPunct="1"/>
            <a:r>
              <a:rPr lang="fa-IR" altLang="en-US" sz="2800" dirty="0" smtClean="0">
                <a:solidFill>
                  <a:srgbClr val="FFC000"/>
                </a:solidFill>
                <a:ea typeface="Majalla UI"/>
                <a:cs typeface="B Nazanin" pitchFamily="2" charset="-78"/>
              </a:rPr>
              <a:t>از کلمات اختصار استفاده شده است</a:t>
            </a:r>
          </a:p>
          <a:p>
            <a:pPr algn="r" rtl="1" eaLnBrk="1" hangingPunct="1"/>
            <a:r>
              <a:rPr lang="fa-IR" altLang="en-US" sz="2800" dirty="0" smtClean="0">
                <a:solidFill>
                  <a:srgbClr val="00B050"/>
                </a:solidFill>
                <a:ea typeface="Majalla UI"/>
                <a:cs typeface="B Nazanin" pitchFamily="2" charset="-78"/>
              </a:rPr>
              <a:t>بررسی رابطه بین مولتیپل اسکلروزیس با سن حاملگی زنان ...</a:t>
            </a:r>
          </a:p>
        </p:txBody>
      </p:sp>
      <p:sp>
        <p:nvSpPr>
          <p:cNvPr id="4" name="Rectangle 3"/>
          <p:cNvSpPr/>
          <p:nvPr/>
        </p:nvSpPr>
        <p:spPr>
          <a:xfrm rot="19285801">
            <a:off x="1002381" y="709884"/>
            <a:ext cx="1133645" cy="923330"/>
          </a:xfrm>
          <a:prstGeom prst="rect">
            <a:avLst/>
          </a:prstGeom>
          <a:noFill/>
        </p:spPr>
        <p:txBody>
          <a:bodyPr wrap="none">
            <a:spAutoFit/>
          </a:bodyPr>
          <a:lstStyle/>
          <a:p>
            <a:pPr algn="ctr" rtl="1" eaLnBrk="1" hangingPunct="1">
              <a:defRPr/>
            </a:pPr>
            <a:r>
              <a:rPr lang="fa-IR"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مثال</a:t>
            </a:r>
            <a:endParaRPr 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2" name="Date Placeholder 1"/>
          <p:cNvSpPr>
            <a:spLocks noGrp="1"/>
          </p:cNvSpPr>
          <p:nvPr>
            <p:ph type="dt" sz="half" idx="10"/>
          </p:nvPr>
        </p:nvSpPr>
        <p:spPr/>
        <p:txBody>
          <a:bodyPr/>
          <a:lstStyle/>
          <a:p>
            <a:pPr>
              <a:defRPr/>
            </a:pPr>
            <a:fld id="{E3DADACB-A346-47D3-88EA-80C7170AB771}" type="datetime3">
              <a:rPr lang="en-US" smtClean="0">
                <a:solidFill>
                  <a:srgbClr val="FFFFFF"/>
                </a:solidFill>
              </a:rPr>
              <a:t>15 November 2021</a:t>
            </a:fld>
            <a:endParaRPr lang="en-US">
              <a:solidFill>
                <a:srgbClr val="FFFFFF"/>
              </a:solidFill>
            </a:endParaRPr>
          </a:p>
        </p:txBody>
      </p:sp>
      <p:sp>
        <p:nvSpPr>
          <p:cNvPr id="3" name="Footer Placeholder 2"/>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5" name="Slide Number Placeholder 4"/>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32</a:t>
            </a:fld>
            <a:endParaRPr lang="en-US">
              <a:solidFill>
                <a:srgbClr val="FFFFFF"/>
              </a:solidFill>
            </a:endParaRPr>
          </a:p>
        </p:txBody>
      </p:sp>
    </p:spTree>
    <p:extLst>
      <p:ext uri="{BB962C8B-B14F-4D97-AF65-F5344CB8AC3E}">
        <p14:creationId xmlns:p14="http://schemas.microsoft.com/office/powerpoint/2010/main" val="11352939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circle(in)">
                                      <p:cBhvr>
                                        <p:cTn id="7" dur="2000"/>
                                        <p:tgtEl>
                                          <p:spTgt spid="296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circle(in)">
                                      <p:cBhvr>
                                        <p:cTn id="12" dur="2000"/>
                                        <p:tgtEl>
                                          <p:spTgt spid="296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9699">
                                            <p:txEl>
                                              <p:pRg st="1" end="1"/>
                                            </p:txEl>
                                          </p:spTgt>
                                        </p:tgtEl>
                                        <p:attrNameLst>
                                          <p:attrName>style.visibility</p:attrName>
                                        </p:attrNameLst>
                                      </p:cBhvr>
                                      <p:to>
                                        <p:strVal val="visible"/>
                                      </p:to>
                                    </p:set>
                                    <p:animEffect transition="in" filter="circle(in)">
                                      <p:cBhvr>
                                        <p:cTn id="17" dur="2000"/>
                                        <p:tgtEl>
                                          <p:spTgt spid="29699">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9699">
                                            <p:txEl>
                                              <p:pRg st="2" end="2"/>
                                            </p:txEl>
                                          </p:spTgt>
                                        </p:tgtEl>
                                        <p:attrNameLst>
                                          <p:attrName>style.visibility</p:attrName>
                                        </p:attrNameLst>
                                      </p:cBhvr>
                                      <p:to>
                                        <p:strVal val="visible"/>
                                      </p:to>
                                    </p:set>
                                    <p:animEffect transition="in" filter="circle(in)">
                                      <p:cBhvr>
                                        <p:cTn id="22" dur="2000"/>
                                        <p:tgtEl>
                                          <p:spTgt spid="296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r" rtl="1" eaLnBrk="1" hangingPunct="1"/>
            <a:r>
              <a:rPr lang="fa-IR" altLang="en-US" i="1" dirty="0" smtClean="0">
                <a:ln>
                  <a:noFill/>
                </a:ln>
                <a:cs typeface="B Nazanin" pitchFamily="2" charset="-78"/>
              </a:rPr>
              <a:t>انواع نگارش عنوان</a:t>
            </a:r>
            <a:endParaRPr lang="en-US" altLang="en-US" i="1" dirty="0" smtClean="0">
              <a:ln>
                <a:noFill/>
              </a:ln>
              <a:cs typeface="B Nazanin" pitchFamily="2" charset="-78"/>
            </a:endParaRPr>
          </a:p>
        </p:txBody>
      </p:sp>
      <p:sp>
        <p:nvSpPr>
          <p:cNvPr id="33795" name="Content Placeholder 2"/>
          <p:cNvSpPr>
            <a:spLocks noGrp="1"/>
          </p:cNvSpPr>
          <p:nvPr>
            <p:ph idx="1"/>
          </p:nvPr>
        </p:nvSpPr>
        <p:spPr/>
        <p:txBody>
          <a:bodyPr/>
          <a:lstStyle/>
          <a:p>
            <a:pPr algn="r" rtl="1" eaLnBrk="1" hangingPunct="1"/>
            <a:r>
              <a:rPr lang="fa-IR" altLang="en-US" dirty="0" smtClean="0">
                <a:ea typeface="Majalla UI"/>
                <a:cs typeface="B Nazanin" pitchFamily="2" charset="-78"/>
              </a:rPr>
              <a:t>کلاسیک یا آکادمیک </a:t>
            </a:r>
          </a:p>
          <a:p>
            <a:pPr marL="457200" lvl="1" indent="0" algn="r" rtl="1" eaLnBrk="1" hangingPunct="1">
              <a:buFont typeface="Arial" pitchFamily="34" charset="0"/>
              <a:buNone/>
            </a:pPr>
            <a:r>
              <a:rPr lang="fa-IR" altLang="en-US" sz="2400" dirty="0" smtClean="0">
                <a:solidFill>
                  <a:srgbClr val="7030A0"/>
                </a:solidFill>
                <a:ea typeface="Majalla UI"/>
                <a:cs typeface="B Nazanin" pitchFamily="2" charset="-78"/>
              </a:rPr>
              <a:t>برای طرح تحقیق یا پایان نامه مناسب است</a:t>
            </a:r>
          </a:p>
          <a:p>
            <a:pPr marL="457200" lvl="1" indent="0" algn="r" rtl="1" eaLnBrk="1" hangingPunct="1">
              <a:buFont typeface="Arial" pitchFamily="34" charset="0"/>
              <a:buNone/>
            </a:pPr>
            <a:r>
              <a:rPr lang="fa-IR" altLang="en-US" sz="2400" dirty="0" smtClean="0">
                <a:solidFill>
                  <a:srgbClr val="7030A0"/>
                </a:solidFill>
                <a:ea typeface="Majalla UI"/>
                <a:cs typeface="B Nazanin" pitchFamily="2" charset="-78"/>
              </a:rPr>
              <a:t>رسمی و حاوی کلمات اصلی و رابطه آنها است</a:t>
            </a:r>
          </a:p>
          <a:p>
            <a:pPr marL="457200" lvl="1" indent="0" algn="r" rtl="1" eaLnBrk="1" hangingPunct="1">
              <a:buFont typeface="Arial" pitchFamily="34" charset="0"/>
              <a:buNone/>
            </a:pPr>
            <a:endParaRPr lang="fa-IR" altLang="en-US" sz="2400" dirty="0" smtClean="0">
              <a:solidFill>
                <a:srgbClr val="7030A0"/>
              </a:solidFill>
              <a:ea typeface="Majalla UI"/>
              <a:cs typeface="B Nazanin" pitchFamily="2" charset="-78"/>
            </a:endParaRPr>
          </a:p>
          <a:p>
            <a:pPr algn="r" rtl="1" eaLnBrk="1" hangingPunct="1"/>
            <a:r>
              <a:rPr lang="fa-IR" altLang="en-US" dirty="0" smtClean="0">
                <a:ea typeface="Majalla UI"/>
                <a:cs typeface="B Nazanin" pitchFamily="2" charset="-78"/>
              </a:rPr>
              <a:t>ژورنالیستیک یا مجله ای</a:t>
            </a:r>
          </a:p>
          <a:p>
            <a:pPr marL="457200" lvl="1" indent="0" algn="r" rtl="1" eaLnBrk="1" hangingPunct="1">
              <a:buFont typeface="Arial" pitchFamily="34" charset="0"/>
              <a:buNone/>
            </a:pPr>
            <a:r>
              <a:rPr lang="fa-IR" altLang="en-US" sz="2800" dirty="0" smtClean="0">
                <a:solidFill>
                  <a:srgbClr val="7030A0"/>
                </a:solidFill>
                <a:ea typeface="Majalla UI"/>
                <a:cs typeface="B Nazanin" pitchFamily="2" charset="-78"/>
              </a:rPr>
              <a:t>برای مجلات مناسب است</a:t>
            </a:r>
          </a:p>
          <a:p>
            <a:pPr marL="457200" lvl="1" indent="0" algn="r" rtl="1" eaLnBrk="1" hangingPunct="1">
              <a:buFont typeface="Arial" pitchFamily="34" charset="0"/>
              <a:buNone/>
            </a:pPr>
            <a:r>
              <a:rPr lang="fa-IR" altLang="en-US" sz="2800" dirty="0" smtClean="0">
                <a:solidFill>
                  <a:srgbClr val="7030A0"/>
                </a:solidFill>
                <a:ea typeface="Majalla UI"/>
                <a:cs typeface="B Nazanin" pitchFamily="2" charset="-78"/>
              </a:rPr>
              <a:t>کوتاه و جذاب و حاوی نکات برجسته تحقیق است.</a:t>
            </a:r>
          </a:p>
        </p:txBody>
      </p:sp>
      <p:sp>
        <p:nvSpPr>
          <p:cNvPr id="2" name="Date Placeholder 1"/>
          <p:cNvSpPr>
            <a:spLocks noGrp="1"/>
          </p:cNvSpPr>
          <p:nvPr>
            <p:ph type="dt" sz="half" idx="10"/>
          </p:nvPr>
        </p:nvSpPr>
        <p:spPr/>
        <p:txBody>
          <a:bodyPr/>
          <a:lstStyle/>
          <a:p>
            <a:pPr>
              <a:defRPr/>
            </a:pPr>
            <a:fld id="{53C593FF-6197-4573-AE06-6AFC505E7D2C}" type="datetime3">
              <a:rPr lang="en-US" smtClean="0">
                <a:solidFill>
                  <a:srgbClr val="FFFFFF"/>
                </a:solidFill>
              </a:rPr>
              <a:t>15 November 2021</a:t>
            </a:fld>
            <a:endParaRPr lang="en-US">
              <a:solidFill>
                <a:srgbClr val="FFFFFF"/>
              </a:solidFill>
            </a:endParaRPr>
          </a:p>
        </p:txBody>
      </p:sp>
      <p:sp>
        <p:nvSpPr>
          <p:cNvPr id="3" name="Footer Placeholder 2"/>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4" name="Slide Number Placeholder 3"/>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33</a:t>
            </a:fld>
            <a:endParaRPr lang="en-US">
              <a:solidFill>
                <a:srgbClr val="FFFFFF"/>
              </a:solidFill>
            </a:endParaRPr>
          </a:p>
        </p:txBody>
      </p:sp>
    </p:spTree>
    <p:extLst>
      <p:ext uri="{BB962C8B-B14F-4D97-AF65-F5344CB8AC3E}">
        <p14:creationId xmlns:p14="http://schemas.microsoft.com/office/powerpoint/2010/main" val="147386866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lgn="r" rtl="1" eaLnBrk="1" hangingPunct="1"/>
            <a:r>
              <a:rPr lang="fa-IR" altLang="en-US" b="1" dirty="0" smtClean="0">
                <a:ln>
                  <a:noFill/>
                </a:ln>
                <a:cs typeface="B Nazanin" pitchFamily="2" charset="-78"/>
              </a:rPr>
              <a:t>عنوان مقاله</a:t>
            </a:r>
            <a:endParaRPr lang="en-US" altLang="en-US" b="1" dirty="0" smtClean="0">
              <a:ln>
                <a:noFill/>
              </a:ln>
              <a:cs typeface="B Nazanin" pitchFamily="2" charset="-78"/>
            </a:endParaRPr>
          </a:p>
        </p:txBody>
      </p:sp>
      <p:sp>
        <p:nvSpPr>
          <p:cNvPr id="54275" name="Content Placeholder 2"/>
          <p:cNvSpPr>
            <a:spLocks noGrp="1"/>
          </p:cNvSpPr>
          <p:nvPr>
            <p:ph idx="1"/>
          </p:nvPr>
        </p:nvSpPr>
        <p:spPr/>
        <p:txBody>
          <a:bodyPr rtlCol="0">
            <a:normAutofit/>
          </a:bodyPr>
          <a:lstStyle/>
          <a:p>
            <a:pPr algn="r" rtl="1" eaLnBrk="1" fontAlgn="auto" hangingPunct="1">
              <a:buFont typeface="Arial"/>
              <a:buChar char="•"/>
              <a:defRPr/>
            </a:pPr>
            <a:r>
              <a:rPr lang="fa-IR" altLang="en-US" dirty="0" smtClean="0">
                <a:solidFill>
                  <a:schemeClr val="tx1">
                    <a:lumMod val="85000"/>
                    <a:lumOff val="15000"/>
                  </a:schemeClr>
                </a:solidFill>
                <a:ea typeface="Majalla UI"/>
                <a:cs typeface="B Nazanin" pitchFamily="2" charset="-78"/>
              </a:rPr>
              <a:t>کلاسیک: </a:t>
            </a:r>
          </a:p>
          <a:p>
            <a:pPr algn="r" rtl="1" eaLnBrk="1" fontAlgn="auto" hangingPunct="1">
              <a:buFont typeface="Arial"/>
              <a:buChar char="•"/>
              <a:defRPr/>
            </a:pPr>
            <a:r>
              <a:rPr lang="fa-IR" altLang="en-US" sz="2800" dirty="0" smtClean="0">
                <a:solidFill>
                  <a:srgbClr val="FF0000"/>
                </a:solidFill>
                <a:ea typeface="Majalla UI"/>
                <a:cs typeface="B Nazanin" pitchFamily="2" charset="-78"/>
              </a:rPr>
              <a:t>بررسی تاثیر آموزش کارکنان نظام سلامت در زمینه  نگارش علمی بر برونداد پژوهشی سازمان مربوطه</a:t>
            </a:r>
          </a:p>
          <a:p>
            <a:pPr algn="r" rtl="1" eaLnBrk="1" fontAlgn="auto" hangingPunct="1">
              <a:buFont typeface="Arial"/>
              <a:buChar char="•"/>
              <a:defRPr/>
            </a:pPr>
            <a:r>
              <a:rPr lang="fa-IR" altLang="en-US" sz="2200" dirty="0" smtClean="0">
                <a:solidFill>
                  <a:schemeClr val="tx1"/>
                </a:solidFill>
                <a:ea typeface="Majalla UI"/>
                <a:cs typeface="B Nazanin" pitchFamily="2" charset="-78"/>
              </a:rPr>
              <a:t>ژورنالیستیک:</a:t>
            </a:r>
          </a:p>
          <a:p>
            <a:pPr algn="r" rtl="1" eaLnBrk="1" fontAlgn="auto" hangingPunct="1">
              <a:buFont typeface="Arial"/>
              <a:buChar char="•"/>
              <a:defRPr/>
            </a:pPr>
            <a:r>
              <a:rPr lang="fa-IR" altLang="en-US" sz="2800" dirty="0" smtClean="0">
                <a:solidFill>
                  <a:srgbClr val="00B050"/>
                </a:solidFill>
                <a:ea typeface="Majalla UI"/>
                <a:cs typeface="B Nazanin" pitchFamily="2" charset="-78"/>
              </a:rPr>
              <a:t>ارتقاء برون داد پژوهشی با آموزش  نگارش علمی</a:t>
            </a:r>
          </a:p>
          <a:p>
            <a:pPr algn="r" rtl="1" eaLnBrk="1" fontAlgn="auto" hangingPunct="1">
              <a:buFont typeface="Arial"/>
              <a:buChar char="•"/>
              <a:defRPr/>
            </a:pPr>
            <a:r>
              <a:rPr lang="fa-IR" altLang="en-US" sz="2800" dirty="0" smtClean="0">
                <a:solidFill>
                  <a:srgbClr val="00B050"/>
                </a:solidFill>
                <a:ea typeface="Majalla UI"/>
                <a:cs typeface="B Nazanin" pitchFamily="2" charset="-78"/>
              </a:rPr>
              <a:t>نقش آموزش نگارش علمی در برونداد پژوهشی</a:t>
            </a:r>
          </a:p>
          <a:p>
            <a:pPr algn="r" rtl="1" eaLnBrk="1" fontAlgn="auto" hangingPunct="1">
              <a:buFont typeface="Arial"/>
              <a:buChar char="•"/>
              <a:defRPr/>
            </a:pPr>
            <a:r>
              <a:rPr lang="fa-IR" altLang="en-US" sz="2800" dirty="0" smtClean="0">
                <a:solidFill>
                  <a:srgbClr val="00B050"/>
                </a:solidFill>
                <a:ea typeface="Majalla UI"/>
                <a:cs typeface="B Nazanin" pitchFamily="2" charset="-78"/>
              </a:rPr>
              <a:t>تاثیر آموزش بر برونداد پژوهشی: یک کارآزمایی بالینی</a:t>
            </a:r>
            <a:endParaRPr lang="fa-IR" altLang="en-US" sz="2800" dirty="0">
              <a:solidFill>
                <a:srgbClr val="00B050"/>
              </a:solidFill>
              <a:ea typeface="Majalla UI"/>
              <a:cs typeface="B Nazanin" pitchFamily="2" charset="-78"/>
            </a:endParaRPr>
          </a:p>
        </p:txBody>
      </p:sp>
      <p:sp>
        <p:nvSpPr>
          <p:cNvPr id="4" name="Rectangle 3"/>
          <p:cNvSpPr/>
          <p:nvPr/>
        </p:nvSpPr>
        <p:spPr>
          <a:xfrm rot="19285801">
            <a:off x="1002381" y="709884"/>
            <a:ext cx="1133645" cy="923330"/>
          </a:xfrm>
          <a:prstGeom prst="rect">
            <a:avLst/>
          </a:prstGeom>
          <a:noFill/>
        </p:spPr>
        <p:txBody>
          <a:bodyPr wrap="none">
            <a:spAutoFit/>
          </a:bodyPr>
          <a:lstStyle/>
          <a:p>
            <a:pPr algn="ctr" rtl="1" eaLnBrk="1" hangingPunct="1">
              <a:defRPr/>
            </a:pPr>
            <a:r>
              <a:rPr lang="fa-IR"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مثال</a:t>
            </a:r>
            <a:endParaRPr 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2" name="Date Placeholder 1"/>
          <p:cNvSpPr>
            <a:spLocks noGrp="1"/>
          </p:cNvSpPr>
          <p:nvPr>
            <p:ph type="dt" sz="half" idx="10"/>
          </p:nvPr>
        </p:nvSpPr>
        <p:spPr/>
        <p:txBody>
          <a:bodyPr/>
          <a:lstStyle/>
          <a:p>
            <a:pPr>
              <a:defRPr/>
            </a:pPr>
            <a:fld id="{EFECA4FC-486F-4B50-8525-ED803A33A994}" type="datetime3">
              <a:rPr lang="en-US" smtClean="0">
                <a:solidFill>
                  <a:srgbClr val="FFFFFF"/>
                </a:solidFill>
              </a:rPr>
              <a:t>15 November 2021</a:t>
            </a:fld>
            <a:endParaRPr lang="en-US">
              <a:solidFill>
                <a:srgbClr val="FFFFFF"/>
              </a:solidFill>
            </a:endParaRPr>
          </a:p>
        </p:txBody>
      </p:sp>
      <p:sp>
        <p:nvSpPr>
          <p:cNvPr id="3" name="Footer Placeholder 2"/>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5" name="Slide Number Placeholder 4"/>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34</a:t>
            </a:fld>
            <a:endParaRPr lang="en-US">
              <a:solidFill>
                <a:srgbClr val="FFFFFF"/>
              </a:solidFill>
            </a:endParaRPr>
          </a:p>
        </p:txBody>
      </p:sp>
    </p:spTree>
    <p:extLst>
      <p:ext uri="{BB962C8B-B14F-4D97-AF65-F5344CB8AC3E}">
        <p14:creationId xmlns:p14="http://schemas.microsoft.com/office/powerpoint/2010/main" val="36089145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4275">
                                            <p:txEl>
                                              <p:pRg st="1" end="1"/>
                                            </p:txEl>
                                          </p:spTgt>
                                        </p:tgtEl>
                                        <p:attrNameLst>
                                          <p:attrName>style.visibility</p:attrName>
                                        </p:attrNameLst>
                                      </p:cBhvr>
                                      <p:to>
                                        <p:strVal val="visible"/>
                                      </p:to>
                                    </p:set>
                                    <p:animEffect transition="in" filter="circle(in)">
                                      <p:cBhvr>
                                        <p:cTn id="7" dur="2000"/>
                                        <p:tgtEl>
                                          <p:spTgt spid="54275">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4275">
                                            <p:txEl>
                                              <p:pRg st="2" end="2"/>
                                            </p:txEl>
                                          </p:spTgt>
                                        </p:tgtEl>
                                        <p:attrNameLst>
                                          <p:attrName>style.visibility</p:attrName>
                                        </p:attrNameLst>
                                      </p:cBhvr>
                                      <p:to>
                                        <p:strVal val="visible"/>
                                      </p:to>
                                    </p:set>
                                    <p:animEffect transition="in" filter="circle(in)">
                                      <p:cBhvr>
                                        <p:cTn id="12" dur="2000"/>
                                        <p:tgtEl>
                                          <p:spTgt spid="54275">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4275">
                                            <p:txEl>
                                              <p:pRg st="3" end="3"/>
                                            </p:txEl>
                                          </p:spTgt>
                                        </p:tgtEl>
                                        <p:attrNameLst>
                                          <p:attrName>style.visibility</p:attrName>
                                        </p:attrNameLst>
                                      </p:cBhvr>
                                      <p:to>
                                        <p:strVal val="visible"/>
                                      </p:to>
                                    </p:set>
                                    <p:animEffect transition="in" filter="circle(in)">
                                      <p:cBhvr>
                                        <p:cTn id="17" dur="2000"/>
                                        <p:tgtEl>
                                          <p:spTgt spid="54275">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4275">
                                            <p:txEl>
                                              <p:pRg st="4" end="4"/>
                                            </p:txEl>
                                          </p:spTgt>
                                        </p:tgtEl>
                                        <p:attrNameLst>
                                          <p:attrName>style.visibility</p:attrName>
                                        </p:attrNameLst>
                                      </p:cBhvr>
                                      <p:to>
                                        <p:strVal val="visible"/>
                                      </p:to>
                                    </p:set>
                                    <p:animEffect transition="in" filter="circle(in)">
                                      <p:cBhvr>
                                        <p:cTn id="22" dur="2000"/>
                                        <p:tgtEl>
                                          <p:spTgt spid="54275">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54275">
                                            <p:txEl>
                                              <p:pRg st="5" end="5"/>
                                            </p:txEl>
                                          </p:spTgt>
                                        </p:tgtEl>
                                        <p:attrNameLst>
                                          <p:attrName>style.visibility</p:attrName>
                                        </p:attrNameLst>
                                      </p:cBhvr>
                                      <p:to>
                                        <p:strVal val="visible"/>
                                      </p:to>
                                    </p:set>
                                    <p:animEffect transition="in" filter="circle(in)">
                                      <p:cBhvr>
                                        <p:cTn id="27" dur="2000"/>
                                        <p:tgtEl>
                                          <p:spTgt spid="542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algn="r" rtl="1" eaLnBrk="1" hangingPunct="1"/>
            <a:r>
              <a:rPr lang="fa-IR" altLang="en-US" b="1" dirty="0" smtClean="0">
                <a:ln>
                  <a:noFill/>
                </a:ln>
                <a:cs typeface="B Nazanin" pitchFamily="2" charset="-78"/>
              </a:rPr>
              <a:t>عنوان مکرر</a:t>
            </a:r>
            <a:br>
              <a:rPr lang="fa-IR" altLang="en-US" b="1" dirty="0" smtClean="0">
                <a:ln>
                  <a:noFill/>
                </a:ln>
                <a:cs typeface="B Nazanin" pitchFamily="2" charset="-78"/>
              </a:rPr>
            </a:br>
            <a:r>
              <a:rPr lang="en-US" altLang="en-US" b="1" dirty="0" smtClean="0">
                <a:ln>
                  <a:noFill/>
                </a:ln>
                <a:cs typeface="B Nazanin" pitchFamily="2" charset="-78"/>
              </a:rPr>
              <a:t>Running title</a:t>
            </a:r>
          </a:p>
        </p:txBody>
      </p:sp>
      <p:sp>
        <p:nvSpPr>
          <p:cNvPr id="32771" name="Content Placeholder 2"/>
          <p:cNvSpPr>
            <a:spLocks noGrp="1"/>
          </p:cNvSpPr>
          <p:nvPr>
            <p:ph idx="1"/>
          </p:nvPr>
        </p:nvSpPr>
        <p:spPr>
          <a:xfrm>
            <a:off x="1066800" y="1600200"/>
            <a:ext cx="6799262" cy="862012"/>
          </a:xfrm>
        </p:spPr>
        <p:txBody>
          <a:bodyPr/>
          <a:lstStyle/>
          <a:p>
            <a:pPr marL="457200" lvl="1" indent="0" algn="r" rtl="1" eaLnBrk="1" hangingPunct="1">
              <a:buFont typeface="Arial" pitchFamily="34" charset="0"/>
              <a:buNone/>
            </a:pPr>
            <a:r>
              <a:rPr lang="fa-IR" altLang="en-US" sz="2400" b="1" dirty="0" smtClean="0">
                <a:solidFill>
                  <a:srgbClr val="7030A0"/>
                </a:solidFill>
                <a:ea typeface="Majalla UI"/>
                <a:cs typeface="B Nazanin" pitchFamily="2" charset="-78"/>
              </a:rPr>
              <a:t>عنوانی خلاصه برای بالای صفحاتی از مجله است که مقاله در آن چاپ می شود.</a:t>
            </a:r>
          </a:p>
          <a:p>
            <a:pPr algn="r" rtl="1" eaLnBrk="1" hangingPunct="1"/>
            <a:endParaRPr lang="fa-IR" altLang="en-US" dirty="0" smtClean="0">
              <a:ea typeface="Majalla UI"/>
            </a:endParaRPr>
          </a:p>
        </p:txBody>
      </p:sp>
      <p:pic>
        <p:nvPicPr>
          <p:cNvPr id="2" name="Picture 1"/>
          <p:cNvPicPr>
            <a:picLocks noChangeAspect="1"/>
          </p:cNvPicPr>
          <p:nvPr/>
        </p:nvPicPr>
        <p:blipFill>
          <a:blip r:embed="rId2"/>
          <a:stretch>
            <a:fillRect/>
          </a:stretch>
        </p:blipFill>
        <p:spPr>
          <a:xfrm>
            <a:off x="533400" y="2231699"/>
            <a:ext cx="4479925" cy="2817812"/>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3" cstate="print">
            <a:extLst/>
          </a:blip>
          <a:stretch>
            <a:fillRect/>
          </a:stretch>
        </p:blipFill>
        <p:spPr>
          <a:xfrm>
            <a:off x="2758122" y="3352800"/>
            <a:ext cx="5769777" cy="29718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Left Arrow 4"/>
          <p:cNvSpPr/>
          <p:nvPr/>
        </p:nvSpPr>
        <p:spPr>
          <a:xfrm rot="19205489">
            <a:off x="7658253" y="3288129"/>
            <a:ext cx="977900" cy="484187"/>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dirty="0"/>
          </a:p>
        </p:txBody>
      </p:sp>
      <p:sp>
        <p:nvSpPr>
          <p:cNvPr id="3" name="Date Placeholder 2"/>
          <p:cNvSpPr>
            <a:spLocks noGrp="1"/>
          </p:cNvSpPr>
          <p:nvPr>
            <p:ph type="dt" sz="half" idx="10"/>
          </p:nvPr>
        </p:nvSpPr>
        <p:spPr/>
        <p:txBody>
          <a:bodyPr/>
          <a:lstStyle/>
          <a:p>
            <a:pPr>
              <a:defRPr/>
            </a:pPr>
            <a:fld id="{14BD0AD2-4CC4-4443-88FB-D7A4AB9D7EE8}" type="datetime3">
              <a:rPr lang="en-US" smtClean="0">
                <a:solidFill>
                  <a:srgbClr val="FFFFFF"/>
                </a:solidFill>
              </a:rPr>
              <a:t>15 November 2021</a:t>
            </a:fld>
            <a:endParaRPr lang="en-US">
              <a:solidFill>
                <a:srgbClr val="FFFFFF"/>
              </a:solidFill>
            </a:endParaRPr>
          </a:p>
        </p:txBody>
      </p:sp>
      <p:sp>
        <p:nvSpPr>
          <p:cNvPr id="6" name="Footer Placeholder 5"/>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7" name="Slide Number Placeholder 6"/>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35</a:t>
            </a:fld>
            <a:endParaRPr lang="en-US">
              <a:solidFill>
                <a:srgbClr val="FFFFFF"/>
              </a:solidFill>
            </a:endParaRPr>
          </a:p>
        </p:txBody>
      </p:sp>
    </p:spTree>
    <p:extLst>
      <p:ext uri="{BB962C8B-B14F-4D97-AF65-F5344CB8AC3E}">
        <p14:creationId xmlns:p14="http://schemas.microsoft.com/office/powerpoint/2010/main" val="25048330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circle(in)">
                                      <p:cBhvr>
                                        <p:cTn id="7" dur="2000"/>
                                        <p:tgtEl>
                                          <p:spTgt spid="327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6" presetClass="entr" presetSubtype="16"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ircle(in)">
                                      <p:cBhvr>
                                        <p:cTn id="2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1277938" y="1641475"/>
            <a:ext cx="6596062" cy="1822450"/>
          </a:xfrm>
        </p:spPr>
        <p:txBody>
          <a:bodyPr/>
          <a:lstStyle/>
          <a:p>
            <a:pPr algn="r" rtl="1" eaLnBrk="1" hangingPunct="1"/>
            <a:r>
              <a:rPr lang="fa-IR" altLang="en-US" dirty="0" smtClean="0">
                <a:ln>
                  <a:noFill/>
                </a:ln>
                <a:cs typeface="B Nazanin" pitchFamily="2" charset="-78"/>
              </a:rPr>
              <a:t>مشخصات نویسندگان</a:t>
            </a:r>
          </a:p>
        </p:txBody>
      </p:sp>
      <p:sp>
        <p:nvSpPr>
          <p:cNvPr id="36867" name="Text Placeholder 2"/>
          <p:cNvSpPr>
            <a:spLocks noGrp="1"/>
          </p:cNvSpPr>
          <p:nvPr>
            <p:ph type="body" idx="1"/>
          </p:nvPr>
        </p:nvSpPr>
        <p:spPr>
          <a:xfrm>
            <a:off x="1277938" y="3735388"/>
            <a:ext cx="6596062" cy="1089025"/>
          </a:xfrm>
        </p:spPr>
        <p:txBody>
          <a:bodyPr/>
          <a:lstStyle/>
          <a:p>
            <a:pPr algn="r" rtl="1" eaLnBrk="1" hangingPunct="1"/>
            <a:r>
              <a:rPr lang="en-US" altLang="en-US" sz="4000" b="1" smtClean="0">
                <a:ea typeface="Majalla UI"/>
                <a:cs typeface="Majalla UI"/>
              </a:rPr>
              <a:t>Authors</a:t>
            </a:r>
            <a:endParaRPr lang="en-US" altLang="en-US" sz="4000" b="1" smtClean="0">
              <a:ea typeface="Majalla UI"/>
              <a:cs typeface="Times New Roman" pitchFamily="18" charset="0"/>
            </a:endParaRPr>
          </a:p>
        </p:txBody>
      </p:sp>
      <p:sp>
        <p:nvSpPr>
          <p:cNvPr id="2" name="Date Placeholder 1"/>
          <p:cNvSpPr>
            <a:spLocks noGrp="1"/>
          </p:cNvSpPr>
          <p:nvPr>
            <p:ph type="dt" sz="half" idx="10"/>
          </p:nvPr>
        </p:nvSpPr>
        <p:spPr/>
        <p:txBody>
          <a:bodyPr/>
          <a:lstStyle/>
          <a:p>
            <a:pPr>
              <a:defRPr/>
            </a:pPr>
            <a:fld id="{BEDC6A0C-E826-40D2-A220-51B8F8FFD119}" type="datetime3">
              <a:rPr lang="en-US" smtClean="0">
                <a:solidFill>
                  <a:srgbClr val="FFFFFF"/>
                </a:solidFill>
              </a:rPr>
              <a:t>15 November 2021</a:t>
            </a:fld>
            <a:endParaRPr lang="en-US">
              <a:solidFill>
                <a:srgbClr val="FFFFFF"/>
              </a:solidFill>
            </a:endParaRPr>
          </a:p>
        </p:txBody>
      </p:sp>
      <p:sp>
        <p:nvSpPr>
          <p:cNvPr id="3" name="Footer Placeholder 2"/>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4" name="Slide Number Placeholder 3"/>
          <p:cNvSpPr>
            <a:spLocks noGrp="1"/>
          </p:cNvSpPr>
          <p:nvPr>
            <p:ph type="sldNum" sz="quarter" idx="12"/>
          </p:nvPr>
        </p:nvSpPr>
        <p:spPr/>
        <p:txBody>
          <a:bodyPr/>
          <a:lstStyle/>
          <a:p>
            <a:pPr>
              <a:defRPr/>
            </a:pPr>
            <a:fld id="{77A7C015-DE1D-438D-9C9B-99D598CE67D8}" type="slidenum">
              <a:rPr lang="en-US" smtClean="0">
                <a:solidFill>
                  <a:srgbClr val="FFFFFF"/>
                </a:solidFill>
              </a:rPr>
              <a:pPr>
                <a:defRPr/>
              </a:pPr>
              <a:t>36</a:t>
            </a:fld>
            <a:endParaRPr lang="en-US">
              <a:solidFill>
                <a:srgbClr val="FFFFFF"/>
              </a:solidFill>
            </a:endParaRPr>
          </a:p>
        </p:txBody>
      </p:sp>
    </p:spTree>
    <p:extLst>
      <p:ext uri="{BB962C8B-B14F-4D97-AF65-F5344CB8AC3E}">
        <p14:creationId xmlns:p14="http://schemas.microsoft.com/office/powerpoint/2010/main" val="26134275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algn="r" rtl="1" eaLnBrk="1" hangingPunct="1"/>
            <a:r>
              <a:rPr lang="fa-IR" altLang="en-US" b="1" dirty="0" smtClean="0">
                <a:ln>
                  <a:noFill/>
                </a:ln>
                <a:cs typeface="B Nazanin" pitchFamily="2" charset="-78"/>
              </a:rPr>
              <a:t>مشخصات نویسندگان (</a:t>
            </a:r>
            <a:r>
              <a:rPr lang="en-US" altLang="en-US" b="1" dirty="0" smtClean="0">
                <a:ln>
                  <a:noFill/>
                </a:ln>
                <a:cs typeface="B Nazanin" pitchFamily="2" charset="-78"/>
              </a:rPr>
              <a:t>Authors</a:t>
            </a:r>
            <a:r>
              <a:rPr lang="fa-IR" altLang="en-US" b="1" dirty="0" smtClean="0">
                <a:ln>
                  <a:noFill/>
                </a:ln>
                <a:cs typeface="B Nazanin" pitchFamily="2" charset="-78"/>
              </a:rPr>
              <a:t>)</a:t>
            </a:r>
            <a:endParaRPr lang="en-US" altLang="en-US" b="1" dirty="0" smtClean="0">
              <a:ln>
                <a:noFill/>
              </a:ln>
              <a:cs typeface="B Nazanin" pitchFamily="2" charset="-78"/>
            </a:endParaRPr>
          </a:p>
        </p:txBody>
      </p:sp>
      <p:sp>
        <p:nvSpPr>
          <p:cNvPr id="37891" name="Content Placeholder 2"/>
          <p:cNvSpPr>
            <a:spLocks noGrp="1"/>
          </p:cNvSpPr>
          <p:nvPr>
            <p:ph idx="1"/>
          </p:nvPr>
        </p:nvSpPr>
        <p:spPr/>
        <p:txBody>
          <a:bodyPr>
            <a:normAutofit/>
          </a:bodyPr>
          <a:lstStyle/>
          <a:p>
            <a:pPr algn="r" rtl="1" eaLnBrk="1" hangingPunct="1"/>
            <a:r>
              <a:rPr lang="fa-IR" altLang="en-US" sz="3200" dirty="0" smtClean="0">
                <a:ea typeface="Majalla UI"/>
                <a:cs typeface="B Nazanin" pitchFamily="2" charset="-78"/>
              </a:rPr>
              <a:t>نام و نام‌خانوادگي نويسنده‌(گان) به فارسي و انگليسي (با نگارش ثابت و مطابق پاسپورت)،</a:t>
            </a:r>
          </a:p>
          <a:p>
            <a:pPr algn="r" rtl="1" eaLnBrk="1" hangingPunct="1"/>
            <a:r>
              <a:rPr lang="fa-IR" altLang="en-US" sz="3200" dirty="0" smtClean="0">
                <a:ea typeface="Majalla UI"/>
                <a:cs typeface="B Nazanin" pitchFamily="2" charset="-78"/>
              </a:rPr>
              <a:t>محل کار (</a:t>
            </a:r>
            <a:r>
              <a:rPr lang="en-US" altLang="en-US" sz="3200" dirty="0" smtClean="0">
                <a:ea typeface="Majalla UI"/>
                <a:cs typeface="B Nazanin" pitchFamily="2" charset="-78"/>
              </a:rPr>
              <a:t>Affiliation</a:t>
            </a:r>
            <a:r>
              <a:rPr lang="fa-IR" altLang="en-US" sz="3200" dirty="0" smtClean="0">
                <a:ea typeface="Majalla UI"/>
                <a:cs typeface="B Nazanin" pitchFamily="2" charset="-78"/>
              </a:rPr>
              <a:t>)</a:t>
            </a:r>
            <a:endParaRPr lang="en-US" altLang="en-US" sz="3200" dirty="0" smtClean="0">
              <a:ea typeface="Majalla UI"/>
              <a:cs typeface="B Nazanin" pitchFamily="2" charset="-78"/>
            </a:endParaRPr>
          </a:p>
          <a:p>
            <a:pPr algn="r" rtl="1" eaLnBrk="1" hangingPunct="1"/>
            <a:r>
              <a:rPr lang="fa-IR" altLang="en-US" sz="3200" dirty="0" smtClean="0">
                <a:cs typeface="B Nazanin" pitchFamily="2" charset="-78"/>
              </a:rPr>
              <a:t>مرتبه علمی یا مدرک تحصیلی</a:t>
            </a:r>
          </a:p>
          <a:p>
            <a:pPr algn="r" rtl="1" eaLnBrk="1" hangingPunct="1"/>
            <a:r>
              <a:rPr lang="fa-IR" altLang="en-US" sz="3200" dirty="0" smtClean="0">
                <a:cs typeface="B Nazanin" pitchFamily="2" charset="-78"/>
              </a:rPr>
              <a:t>  شهر، کشور</a:t>
            </a:r>
          </a:p>
          <a:p>
            <a:pPr algn="r" rtl="1" eaLnBrk="1" hangingPunct="1"/>
            <a:r>
              <a:rPr lang="fa-IR" altLang="en-US" sz="3200" dirty="0" smtClean="0">
                <a:cs typeface="B Nazanin" pitchFamily="2" charset="-78"/>
              </a:rPr>
              <a:t>پست الكترونيكي نویسنده مسئول</a:t>
            </a:r>
          </a:p>
          <a:p>
            <a:pPr algn="r" rtl="1" eaLnBrk="1" hangingPunct="1"/>
            <a:endParaRPr lang="fa-IR" altLang="en-US" sz="3200" dirty="0" smtClean="0">
              <a:cs typeface="B Nazanin" pitchFamily="2" charset="-78"/>
            </a:endParaRPr>
          </a:p>
        </p:txBody>
      </p:sp>
      <p:sp>
        <p:nvSpPr>
          <p:cNvPr id="2" name="Date Placeholder 1"/>
          <p:cNvSpPr>
            <a:spLocks noGrp="1"/>
          </p:cNvSpPr>
          <p:nvPr>
            <p:ph type="dt" sz="half" idx="10"/>
          </p:nvPr>
        </p:nvSpPr>
        <p:spPr/>
        <p:txBody>
          <a:bodyPr/>
          <a:lstStyle/>
          <a:p>
            <a:pPr>
              <a:defRPr/>
            </a:pPr>
            <a:fld id="{1867930F-FA28-4C07-9CA8-77C467776E37}" type="datetime3">
              <a:rPr lang="en-US" smtClean="0">
                <a:solidFill>
                  <a:srgbClr val="FFFFFF"/>
                </a:solidFill>
              </a:rPr>
              <a:t>15 November 2021</a:t>
            </a:fld>
            <a:endParaRPr lang="en-US">
              <a:solidFill>
                <a:srgbClr val="FFFFFF"/>
              </a:solidFill>
            </a:endParaRPr>
          </a:p>
        </p:txBody>
      </p:sp>
      <p:sp>
        <p:nvSpPr>
          <p:cNvPr id="3" name="Footer Placeholder 2"/>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4" name="Slide Number Placeholder 3"/>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37</a:t>
            </a:fld>
            <a:endParaRPr lang="en-US">
              <a:solidFill>
                <a:srgbClr val="FFFFFF"/>
              </a:solidFill>
            </a:endParaRPr>
          </a:p>
        </p:txBody>
      </p:sp>
    </p:spTree>
    <p:extLst>
      <p:ext uri="{BB962C8B-B14F-4D97-AF65-F5344CB8AC3E}">
        <p14:creationId xmlns:p14="http://schemas.microsoft.com/office/powerpoint/2010/main" val="42233480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algn="r" rtl="1" eaLnBrk="1" hangingPunct="1"/>
            <a:r>
              <a:rPr lang="fa-IR" altLang="en-US" b="1" dirty="0" smtClean="0">
                <a:ln>
                  <a:noFill/>
                </a:ln>
                <a:cs typeface="B Nazanin" pitchFamily="2" charset="-78"/>
              </a:rPr>
              <a:t>مشخصات نویسندگان (</a:t>
            </a:r>
            <a:r>
              <a:rPr lang="en-US" altLang="en-US" b="1" dirty="0" smtClean="0">
                <a:ln>
                  <a:noFill/>
                </a:ln>
                <a:cs typeface="B Nazanin" pitchFamily="2" charset="-78"/>
              </a:rPr>
              <a:t>Authors</a:t>
            </a:r>
            <a:r>
              <a:rPr lang="fa-IR" altLang="en-US" b="1" dirty="0" smtClean="0">
                <a:ln>
                  <a:noFill/>
                </a:ln>
                <a:cs typeface="B Nazanin" pitchFamily="2" charset="-78"/>
              </a:rPr>
              <a:t>)</a:t>
            </a:r>
            <a:endParaRPr lang="en-US" altLang="en-US" b="1" dirty="0" smtClean="0">
              <a:ln>
                <a:noFill/>
              </a:ln>
              <a:cs typeface="B Nazanin" pitchFamily="2" charset="-78"/>
            </a:endParaRPr>
          </a:p>
        </p:txBody>
      </p:sp>
      <p:sp>
        <p:nvSpPr>
          <p:cNvPr id="39939" name="Content Placeholder 2"/>
          <p:cNvSpPr>
            <a:spLocks noGrp="1"/>
          </p:cNvSpPr>
          <p:nvPr>
            <p:ph idx="1"/>
          </p:nvPr>
        </p:nvSpPr>
        <p:spPr>
          <a:xfrm>
            <a:off x="685800" y="1524000"/>
            <a:ext cx="7924800" cy="3444875"/>
          </a:xfrm>
        </p:spPr>
        <p:txBody>
          <a:bodyPr>
            <a:noAutofit/>
          </a:bodyPr>
          <a:lstStyle/>
          <a:p>
            <a:pPr algn="r" rtl="1" eaLnBrk="1" hangingPunct="1"/>
            <a:r>
              <a:rPr lang="fa-IR" altLang="en-US" sz="2400" dirty="0" smtClean="0">
                <a:ea typeface="Majalla UI"/>
                <a:cs typeface="B Nazanin" pitchFamily="2" charset="-78"/>
              </a:rPr>
              <a:t>کسی نویسنده است که در ایده پژوهشی، طراحی تحقیق، اجرا، تحلیل داده ها و یا نگارش مقاله مشارکت داشته باشد.</a:t>
            </a:r>
          </a:p>
          <a:p>
            <a:pPr algn="r" rtl="1" eaLnBrk="1" hangingPunct="1"/>
            <a:r>
              <a:rPr lang="fa-IR" altLang="en-US" sz="2400" dirty="0" smtClean="0">
                <a:ea typeface="Majalla UI"/>
                <a:cs typeface="B Nazanin" pitchFamily="2" charset="-78"/>
              </a:rPr>
              <a:t>رعایت حقوق نویسندگان از موضوعات اخلاقی پژوهش و لازم الاجرا است.</a:t>
            </a:r>
          </a:p>
          <a:p>
            <a:pPr algn="r" rtl="1" eaLnBrk="1" hangingPunct="1"/>
            <a:r>
              <a:rPr lang="fa-IR" altLang="en-US" sz="2400" dirty="0" smtClean="0">
                <a:ea typeface="Majalla UI"/>
                <a:cs typeface="B Nazanin" pitchFamily="2" charset="-78"/>
              </a:rPr>
              <a:t>حقوق نویسندگان مشمول زمان نمی شود.</a:t>
            </a:r>
          </a:p>
          <a:p>
            <a:pPr algn="r" rtl="1" eaLnBrk="1" hangingPunct="1"/>
            <a:r>
              <a:rPr lang="fa-IR" altLang="en-US" sz="2400" dirty="0" smtClean="0">
                <a:ea typeface="Majalla UI"/>
                <a:cs typeface="B Nazanin" pitchFamily="2" charset="-78"/>
              </a:rPr>
              <a:t>حقوق نویسندگان قابل پیگیری حقوقی است.</a:t>
            </a:r>
          </a:p>
          <a:p>
            <a:pPr algn="r" rtl="1" eaLnBrk="1" hangingPunct="1"/>
            <a:r>
              <a:rPr lang="fa-IR" altLang="en-US" sz="2400" dirty="0" smtClean="0">
                <a:ea typeface="Majalla UI"/>
                <a:cs typeface="B Nazanin" pitchFamily="2" charset="-78"/>
              </a:rPr>
              <a:t>توالی اسامی نویسندگان به </a:t>
            </a:r>
            <a:r>
              <a:rPr lang="fa-IR" altLang="en-US" sz="2400" dirty="0" smtClean="0">
                <a:solidFill>
                  <a:srgbClr val="C00000"/>
                </a:solidFill>
                <a:ea typeface="Majalla UI"/>
                <a:cs typeface="B Nazanin" pitchFamily="2" charset="-78"/>
              </a:rPr>
              <a:t>درصد مشارکت در تحقیق، قوانین موسسه و توافقات قبلی</a:t>
            </a:r>
            <a:r>
              <a:rPr lang="fa-IR" altLang="en-US" sz="2400" dirty="0" smtClean="0">
                <a:ea typeface="Majalla UI"/>
                <a:cs typeface="B Nazanin" pitchFamily="2" charset="-78"/>
              </a:rPr>
              <a:t>  بستگی دارد.</a:t>
            </a:r>
          </a:p>
          <a:p>
            <a:pPr algn="r" rtl="1" eaLnBrk="1" hangingPunct="1"/>
            <a:r>
              <a:rPr lang="fa-IR" altLang="en-US" sz="2400" dirty="0" smtClean="0">
                <a:ea typeface="Majalla UI"/>
                <a:cs typeface="B Nazanin" pitchFamily="2" charset="-78"/>
              </a:rPr>
              <a:t>نویسنده مسئول، مسئولیت ثبت مقاله در مجله، پاسخ داوری و پاسخگویی را بر عهده دارد.</a:t>
            </a:r>
          </a:p>
          <a:p>
            <a:pPr algn="r" rtl="1" eaLnBrk="1" hangingPunct="1"/>
            <a:endParaRPr lang="fa-IR" altLang="en-US" sz="2400" dirty="0" smtClean="0">
              <a:ea typeface="Majalla UI"/>
              <a:cs typeface="B Nazanin" pitchFamily="2" charset="-78"/>
            </a:endParaRPr>
          </a:p>
        </p:txBody>
      </p:sp>
      <p:sp>
        <p:nvSpPr>
          <p:cNvPr id="2" name="Date Placeholder 1"/>
          <p:cNvSpPr>
            <a:spLocks noGrp="1"/>
          </p:cNvSpPr>
          <p:nvPr>
            <p:ph type="dt" sz="half" idx="10"/>
          </p:nvPr>
        </p:nvSpPr>
        <p:spPr/>
        <p:txBody>
          <a:bodyPr/>
          <a:lstStyle/>
          <a:p>
            <a:pPr>
              <a:defRPr/>
            </a:pPr>
            <a:fld id="{4FA8170C-8D59-4F1F-87DA-09704A884170}" type="datetime3">
              <a:rPr lang="en-US" smtClean="0">
                <a:solidFill>
                  <a:srgbClr val="FFFFFF"/>
                </a:solidFill>
              </a:rPr>
              <a:t>15 November 2021</a:t>
            </a:fld>
            <a:endParaRPr lang="en-US">
              <a:solidFill>
                <a:srgbClr val="FFFFFF"/>
              </a:solidFill>
            </a:endParaRPr>
          </a:p>
        </p:txBody>
      </p:sp>
      <p:sp>
        <p:nvSpPr>
          <p:cNvPr id="3" name="Footer Placeholder 2"/>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4" name="Slide Number Placeholder 3"/>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38</a:t>
            </a:fld>
            <a:endParaRPr lang="en-US">
              <a:solidFill>
                <a:srgbClr val="FFFFFF"/>
              </a:solidFill>
            </a:endParaRPr>
          </a:p>
        </p:txBody>
      </p:sp>
    </p:spTree>
    <p:extLst>
      <p:ext uri="{BB962C8B-B14F-4D97-AF65-F5344CB8AC3E}">
        <p14:creationId xmlns:p14="http://schemas.microsoft.com/office/powerpoint/2010/main" val="234527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344" y="762000"/>
            <a:ext cx="4315606" cy="1850779"/>
          </a:xfrm>
        </p:spPr>
        <p:txBody>
          <a:bodyPr>
            <a:normAutofit/>
          </a:bodyPr>
          <a:lstStyle/>
          <a:p>
            <a:pPr marL="0" indent="0" algn="ctr">
              <a:buNone/>
            </a:pPr>
            <a:r>
              <a:rPr lang="fa-IR" sz="4800" b="1" dirty="0">
                <a:solidFill>
                  <a:srgbClr val="C00000"/>
                </a:solidFill>
                <a:effectLst>
                  <a:outerShdw blurRad="38100" dist="38100" dir="2700000" algn="tl">
                    <a:srgbClr val="000000">
                      <a:alpha val="43137"/>
                    </a:srgbClr>
                  </a:outerShdw>
                </a:effectLst>
              </a:rPr>
              <a:t>چکیده</a:t>
            </a:r>
          </a:p>
          <a:p>
            <a:pPr marL="0" indent="0" algn="ctr" rtl="1">
              <a:buNone/>
            </a:pPr>
            <a:r>
              <a:rPr lang="en-US" sz="4800" b="1" dirty="0" smtClean="0">
                <a:solidFill>
                  <a:srgbClr val="C00000"/>
                </a:solidFill>
                <a:effectLst>
                  <a:outerShdw blurRad="38100" dist="38100" dir="2700000" algn="tl">
                    <a:srgbClr val="000000">
                      <a:alpha val="43137"/>
                    </a:srgbClr>
                  </a:outerShdw>
                </a:effectLst>
                <a:cs typeface="Titr" panose="00000700000000000000" pitchFamily="2" charset="-78"/>
              </a:rPr>
              <a:t>Abstract</a:t>
            </a:r>
          </a:p>
          <a:p>
            <a:pPr marL="0" indent="0" algn="ctr" rtl="1">
              <a:buNone/>
            </a:pPr>
            <a:endParaRPr lang="fa-IR" sz="4800" b="1" dirty="0">
              <a:solidFill>
                <a:srgbClr val="C00000"/>
              </a:solidFill>
              <a:effectLst>
                <a:outerShdw blurRad="38100" dist="38100" dir="2700000" algn="tl">
                  <a:srgbClr val="000000">
                    <a:alpha val="43137"/>
                  </a:srgbClr>
                </a:outerShdw>
              </a:effectLst>
              <a:cs typeface="Titr" panose="00000700000000000000" pitchFamily="2" charset="-78"/>
            </a:endParaRPr>
          </a:p>
        </p:txBody>
      </p:sp>
      <p:sp>
        <p:nvSpPr>
          <p:cNvPr id="4" name="Date Placeholder 3"/>
          <p:cNvSpPr>
            <a:spLocks noGrp="1"/>
          </p:cNvSpPr>
          <p:nvPr>
            <p:ph type="dt" sz="half" idx="10"/>
          </p:nvPr>
        </p:nvSpPr>
        <p:spPr/>
        <p:txBody>
          <a:bodyPr/>
          <a:lstStyle/>
          <a:p>
            <a:pPr>
              <a:defRPr/>
            </a:pPr>
            <a:fld id="{FCA6423C-AEF4-435C-A13E-6CC45BAC095F}" type="datetime3">
              <a:rPr lang="en-US" smtClean="0">
                <a:solidFill>
                  <a:srgbClr val="FFFFFF"/>
                </a:solidFill>
              </a:rPr>
              <a:t>15 November 2021</a:t>
            </a:fld>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39</a:t>
            </a:fld>
            <a:endParaRPr lang="en-US">
              <a:solidFill>
                <a:srgbClr val="FFFFFF"/>
              </a:solidFill>
            </a:endParaRPr>
          </a:p>
        </p:txBody>
      </p:sp>
      <p:pic>
        <p:nvPicPr>
          <p:cNvPr id="8" name="Picture 2" descr="Image result for â«ÚÚ©ÛØ¯Ùâ¬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222387"/>
            <a:ext cx="6022975" cy="3505560"/>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Tree>
    <p:extLst>
      <p:ext uri="{BB962C8B-B14F-4D97-AF65-F5344CB8AC3E}">
        <p14:creationId xmlns:p14="http://schemas.microsoft.com/office/powerpoint/2010/main" val="21190758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072" y="762000"/>
            <a:ext cx="7886700" cy="1325563"/>
          </a:xfrm>
        </p:spPr>
        <p:txBody>
          <a:bodyPr>
            <a:normAutofit fontScale="90000"/>
          </a:bodyPr>
          <a:lstStyle/>
          <a:p>
            <a:pPr algn="ctr"/>
            <a:r>
              <a:rPr lang="fa-IR" sz="4400" dirty="0" smtClean="0">
                <a:solidFill>
                  <a:srgbClr val="7030A0"/>
                </a:solidFill>
                <a:cs typeface="B Titr" panose="00000700000000000000" pitchFamily="2" charset="-78"/>
              </a:rPr>
              <a:t>انواع مقالات علمی</a:t>
            </a:r>
            <a:br>
              <a:rPr lang="fa-IR" sz="4400" dirty="0" smtClean="0">
                <a:solidFill>
                  <a:srgbClr val="7030A0"/>
                </a:solidFill>
                <a:cs typeface="B Titr" panose="00000700000000000000" pitchFamily="2" charset="-78"/>
              </a:rPr>
            </a:br>
            <a:r>
              <a:rPr lang="fa-IR" sz="3600" b="1" dirty="0" smtClean="0">
                <a:solidFill>
                  <a:srgbClr val="FF0000"/>
                </a:solidFill>
                <a:cs typeface="B Titr" panose="00000700000000000000" pitchFamily="2" charset="-78"/>
              </a:rPr>
              <a:t>مقاله </a:t>
            </a:r>
            <a:r>
              <a:rPr lang="fa-IR" sz="3600" b="1" dirty="0">
                <a:solidFill>
                  <a:srgbClr val="FF0000"/>
                </a:solidFill>
                <a:cs typeface="B Titr" panose="00000700000000000000" pitchFamily="2" charset="-78"/>
              </a:rPr>
              <a:t>اصیل </a:t>
            </a:r>
            <a:r>
              <a:rPr lang="fa-IR" sz="3600" b="1" dirty="0" smtClean="0">
                <a:solidFill>
                  <a:srgbClr val="FF0000"/>
                </a:solidFill>
                <a:cs typeface="B Titr" panose="00000700000000000000" pitchFamily="2" charset="-78"/>
              </a:rPr>
              <a:t>پژوهشی</a:t>
            </a:r>
            <a:r>
              <a:rPr lang="en-US" sz="4000" b="1" dirty="0" smtClean="0">
                <a:solidFill>
                  <a:srgbClr val="FF0000"/>
                </a:solidFill>
                <a:cs typeface="B Titr" panose="00000700000000000000" pitchFamily="2" charset="-78"/>
              </a:rPr>
              <a:t/>
            </a:r>
            <a:br>
              <a:rPr lang="en-US" sz="4000" b="1" dirty="0" smtClean="0">
                <a:solidFill>
                  <a:srgbClr val="FF0000"/>
                </a:solidFill>
                <a:cs typeface="B Titr" panose="00000700000000000000" pitchFamily="2" charset="-78"/>
              </a:rPr>
            </a:br>
            <a:r>
              <a:rPr lang="en-US" sz="3600" b="1" dirty="0" smtClean="0">
                <a:solidFill>
                  <a:srgbClr val="FF0000"/>
                </a:solidFill>
                <a:latin typeface="+mn-lt"/>
                <a:cs typeface="B Mitra" panose="00000400000000000000" pitchFamily="2" charset="-78"/>
              </a:rPr>
              <a:t>Original Research/Article</a:t>
            </a:r>
            <a:r>
              <a:rPr lang="fa-IR" sz="4400" b="1" dirty="0">
                <a:solidFill>
                  <a:srgbClr val="FF0000"/>
                </a:solidFill>
                <a:cs typeface="B Mitra" panose="00000400000000000000" pitchFamily="2" charset="-78"/>
              </a:rPr>
              <a:t/>
            </a:r>
            <a:br>
              <a:rPr lang="fa-IR" sz="4400" b="1" dirty="0">
                <a:solidFill>
                  <a:srgbClr val="FF0000"/>
                </a:solidFill>
                <a:cs typeface="B Mitra" panose="00000400000000000000" pitchFamily="2" charset="-78"/>
              </a:rPr>
            </a:br>
            <a:endParaRPr lang="fa-IR" sz="4400" dirty="0">
              <a:solidFill>
                <a:srgbClr val="7030A0"/>
              </a:solidFill>
              <a:cs typeface="Titr" panose="00000700000000000000" pitchFamily="2" charset="-78"/>
            </a:endParaRPr>
          </a:p>
        </p:txBody>
      </p:sp>
      <p:sp>
        <p:nvSpPr>
          <p:cNvPr id="3" name="Content Placeholder 2"/>
          <p:cNvSpPr>
            <a:spLocks noGrp="1"/>
          </p:cNvSpPr>
          <p:nvPr>
            <p:ph idx="1"/>
          </p:nvPr>
        </p:nvSpPr>
        <p:spPr>
          <a:xfrm>
            <a:off x="152400" y="2112963"/>
            <a:ext cx="8610600" cy="4243388"/>
          </a:xfrm>
        </p:spPr>
        <p:txBody>
          <a:bodyPr>
            <a:noAutofit/>
          </a:bodyPr>
          <a:lstStyle/>
          <a:p>
            <a:pPr marL="0" indent="0" algn="r" rtl="1">
              <a:buNone/>
            </a:pPr>
            <a:r>
              <a:rPr lang="ar-SA" sz="3200" b="1" dirty="0">
                <a:solidFill>
                  <a:schemeClr val="accent2">
                    <a:lumMod val="75000"/>
                  </a:schemeClr>
                </a:solidFill>
                <a:cs typeface="B Nazanin" panose="00000400000000000000" pitchFamily="2" charset="-78"/>
              </a:rPr>
              <a:t>یک مقاله پژوهشی است اگر:</a:t>
            </a:r>
          </a:p>
          <a:p>
            <a:pPr algn="r" rtl="1"/>
            <a:r>
              <a:rPr lang="ar-SA" sz="2800" dirty="0">
                <a:cs typeface="B Nazanin" panose="00000400000000000000" pitchFamily="2" charset="-78"/>
              </a:rPr>
              <a:t>مطالعه ای که در قالب مقاله به چاپ رسیده است، حاصل تحقیق خود محقق باشد.</a:t>
            </a:r>
          </a:p>
          <a:p>
            <a:pPr algn="r" rtl="1"/>
            <a:r>
              <a:rPr lang="ar-SA" sz="2800" dirty="0">
                <a:cs typeface="B Nazanin" panose="00000400000000000000" pitchFamily="2" charset="-78"/>
              </a:rPr>
              <a:t>محقق فرضیه تحقیق و همچنین هدف تحقیق را شرح دهد.</a:t>
            </a:r>
          </a:p>
          <a:p>
            <a:pPr algn="r" rtl="1"/>
            <a:r>
              <a:rPr lang="ar-SA" sz="2800" dirty="0">
                <a:cs typeface="B Nazanin" panose="00000400000000000000" pitchFamily="2" charset="-78"/>
              </a:rPr>
              <a:t>محقق روش تحقیق خود را شرح دهد.</a:t>
            </a:r>
          </a:p>
          <a:p>
            <a:pPr algn="r" rtl="1"/>
            <a:r>
              <a:rPr lang="ar-SA" sz="2800" dirty="0">
                <a:cs typeface="B Nazanin" panose="00000400000000000000" pitchFamily="2" charset="-78"/>
              </a:rPr>
              <a:t>نتایج تحقیقات خود را گزارش نماید.</a:t>
            </a:r>
          </a:p>
          <a:p>
            <a:pPr algn="r" rtl="1"/>
            <a:r>
              <a:rPr lang="ar-SA" sz="2800" dirty="0">
                <a:cs typeface="B Nazanin" panose="00000400000000000000" pitchFamily="2" charset="-78"/>
              </a:rPr>
              <a:t>محقق نتایج تحقیق خود </a:t>
            </a:r>
            <a:r>
              <a:rPr lang="ar-SA" sz="2800" dirty="0" smtClean="0">
                <a:cs typeface="B Nazanin" panose="00000400000000000000" pitchFamily="2" charset="-78"/>
              </a:rPr>
              <a:t>ر</a:t>
            </a:r>
            <a:r>
              <a:rPr lang="fa-IR" sz="2800" dirty="0" smtClean="0">
                <a:cs typeface="B Nazanin" panose="00000400000000000000" pitchFamily="2" charset="-78"/>
              </a:rPr>
              <a:t>ا</a:t>
            </a:r>
            <a:r>
              <a:rPr lang="ar-SA" sz="2800" dirty="0" smtClean="0">
                <a:cs typeface="B Nazanin" panose="00000400000000000000" pitchFamily="2" charset="-78"/>
              </a:rPr>
              <a:t> </a:t>
            </a:r>
            <a:r>
              <a:rPr lang="ar-SA" sz="2800" dirty="0">
                <a:cs typeface="B Nazanin" panose="00000400000000000000" pitchFamily="2" charset="-78"/>
              </a:rPr>
              <a:t>مورد تفسیر قرار دهد.</a:t>
            </a:r>
          </a:p>
        </p:txBody>
      </p:sp>
      <p:sp>
        <p:nvSpPr>
          <p:cNvPr id="8" name="Footer Placeholder 5"/>
          <p:cNvSpPr txBox="1">
            <a:spLocks/>
          </p:cNvSpPr>
          <p:nvPr/>
        </p:nvSpPr>
        <p:spPr>
          <a:xfrm>
            <a:off x="3181350" y="6508751"/>
            <a:ext cx="30861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200" b="1" dirty="0">
              <a:solidFill>
                <a:srgbClr val="FF6699"/>
              </a:solidFill>
            </a:endParaRPr>
          </a:p>
        </p:txBody>
      </p:sp>
      <p:sp>
        <p:nvSpPr>
          <p:cNvPr id="10" name="Slide Number Placeholder 9"/>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4</a:t>
            </a:fld>
            <a:endParaRPr lang="en-US">
              <a:solidFill>
                <a:srgbClr val="FFFFFF"/>
              </a:solidFill>
            </a:endParaRPr>
          </a:p>
        </p:txBody>
      </p:sp>
    </p:spTree>
    <p:extLst>
      <p:ext uri="{BB962C8B-B14F-4D97-AF65-F5344CB8AC3E}">
        <p14:creationId xmlns:p14="http://schemas.microsoft.com/office/powerpoint/2010/main" val="4479174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69102"/>
            <a:ext cx="7886700" cy="1325563"/>
          </a:xfrm>
        </p:spPr>
        <p:txBody>
          <a:bodyPr>
            <a:normAutofit fontScale="90000"/>
          </a:bodyPr>
          <a:lstStyle/>
          <a:p>
            <a:pPr algn="ctr" rtl="1"/>
            <a:r>
              <a:rPr lang="fa-IR" sz="4000" b="1" dirty="0">
                <a:solidFill>
                  <a:srgbClr val="FF0000"/>
                </a:solidFill>
                <a:cs typeface="B Nazanin" pitchFamily="2" charset="-78"/>
              </a:rPr>
              <a:t/>
            </a:r>
            <a:br>
              <a:rPr lang="fa-IR" sz="4000" b="1" dirty="0">
                <a:solidFill>
                  <a:srgbClr val="FF0000"/>
                </a:solidFill>
                <a:cs typeface="B Nazanin" pitchFamily="2" charset="-78"/>
              </a:rPr>
            </a:br>
            <a:r>
              <a:rPr lang="fa-IR" sz="4000" b="1" dirty="0" smtClean="0">
                <a:solidFill>
                  <a:srgbClr val="7030A0"/>
                </a:solidFill>
                <a:cs typeface="B Nazanin" pitchFamily="2" charset="-78"/>
              </a:rPr>
              <a:t>چکیده در مقاله</a:t>
            </a:r>
            <a:r>
              <a:rPr lang="en-US" sz="4000" b="1" dirty="0" smtClean="0">
                <a:solidFill>
                  <a:srgbClr val="FF0000"/>
                </a:solidFill>
                <a:cs typeface="B Nazanin" pitchFamily="2" charset="-78"/>
              </a:rPr>
              <a:t/>
            </a:r>
            <a:br>
              <a:rPr lang="en-US" sz="4000" b="1" dirty="0" smtClean="0">
                <a:solidFill>
                  <a:srgbClr val="FF0000"/>
                </a:solidFill>
                <a:cs typeface="B Nazanin" pitchFamily="2" charset="-78"/>
              </a:rPr>
            </a:br>
            <a:r>
              <a:rPr lang="en-US" sz="4000" b="1" dirty="0">
                <a:solidFill>
                  <a:srgbClr val="C00000"/>
                </a:solidFill>
                <a:latin typeface="+mn-lt"/>
                <a:cs typeface="B Nazanin" pitchFamily="2" charset="-78"/>
              </a:rPr>
              <a:t>Abstract</a:t>
            </a:r>
          </a:p>
        </p:txBody>
      </p:sp>
      <p:sp>
        <p:nvSpPr>
          <p:cNvPr id="3" name="Content Placeholder 2"/>
          <p:cNvSpPr>
            <a:spLocks noGrp="1"/>
          </p:cNvSpPr>
          <p:nvPr>
            <p:ph idx="1"/>
          </p:nvPr>
        </p:nvSpPr>
        <p:spPr>
          <a:xfrm>
            <a:off x="762000" y="1600200"/>
            <a:ext cx="7886700" cy="4351338"/>
          </a:xfrm>
        </p:spPr>
        <p:txBody>
          <a:bodyPr>
            <a:normAutofit/>
          </a:bodyPr>
          <a:lstStyle/>
          <a:p>
            <a:pPr lvl="1" algn="r" rtl="1">
              <a:buClr>
                <a:srgbClr val="FF0000"/>
              </a:buClr>
            </a:pPr>
            <a:r>
              <a:rPr lang="fa-IR" sz="2800" dirty="0">
                <a:cs typeface="B Mitra" panose="00000400000000000000" pitchFamily="2" charset="-78"/>
              </a:rPr>
              <a:t>معمولاً بین 250-150 کلمه</a:t>
            </a:r>
          </a:p>
          <a:p>
            <a:pPr lvl="1" algn="r" rtl="1">
              <a:buClr>
                <a:srgbClr val="FF0000"/>
              </a:buClr>
            </a:pPr>
            <a:r>
              <a:rPr lang="fa-IR" sz="2800" dirty="0">
                <a:cs typeface="B Mitra" panose="00000400000000000000" pitchFamily="2" charset="-78"/>
              </a:rPr>
              <a:t>انواع چکیده: ساختارمند و بدون ساختار</a:t>
            </a:r>
          </a:p>
          <a:p>
            <a:pPr lvl="1" algn="r" rtl="1">
              <a:buClr>
                <a:srgbClr val="FF0000"/>
              </a:buClr>
            </a:pPr>
            <a:r>
              <a:rPr lang="fa-IR" sz="2800" dirty="0">
                <a:cs typeface="B Mitra" panose="00000400000000000000" pitchFamily="2" charset="-78"/>
              </a:rPr>
              <a:t>نوع ساختارمند شامل</a:t>
            </a:r>
          </a:p>
          <a:p>
            <a:pPr lvl="2" algn="r" rtl="1">
              <a:buClr>
                <a:srgbClr val="FF0000"/>
              </a:buClr>
              <a:buFont typeface="Calibri" panose="020F0502020204030204" pitchFamily="34" charset="0"/>
              <a:buChar char="–"/>
            </a:pPr>
            <a:r>
              <a:rPr lang="fa-IR" sz="2700" dirty="0" smtClean="0">
                <a:cs typeface="B Mitra" panose="00000400000000000000" pitchFamily="2" charset="-78"/>
              </a:rPr>
              <a:t>هدف </a:t>
            </a:r>
            <a:r>
              <a:rPr lang="fa-IR" sz="2700" dirty="0">
                <a:cs typeface="B Mitra" panose="00000400000000000000" pitchFamily="2" charset="-78"/>
              </a:rPr>
              <a:t>و پیش زمینه تحقیق </a:t>
            </a:r>
            <a:r>
              <a:rPr lang="fa-IR" sz="2700" dirty="0" smtClean="0">
                <a:cs typeface="B Mitra" panose="00000400000000000000" pitchFamily="2" charset="-78"/>
              </a:rPr>
              <a:t>(</a:t>
            </a:r>
            <a:r>
              <a:rPr lang="en-US" sz="2700" dirty="0" smtClean="0">
                <a:cs typeface="B Mitra" panose="00000400000000000000" pitchFamily="2" charset="-78"/>
              </a:rPr>
              <a:t>Background</a:t>
            </a:r>
            <a:r>
              <a:rPr lang="fa-IR" sz="2700" dirty="0" smtClean="0">
                <a:cs typeface="B Mitra" panose="00000400000000000000" pitchFamily="2" charset="-78"/>
              </a:rPr>
              <a:t>)</a:t>
            </a:r>
            <a:endParaRPr lang="fa-IR" sz="2700" dirty="0">
              <a:cs typeface="B Mitra" panose="00000400000000000000" pitchFamily="2" charset="-78"/>
            </a:endParaRPr>
          </a:p>
          <a:p>
            <a:pPr lvl="2" algn="r" rtl="1">
              <a:buClr>
                <a:srgbClr val="FF0000"/>
              </a:buClr>
              <a:buFont typeface="Calibri" panose="020F0502020204030204" pitchFamily="34" charset="0"/>
              <a:buChar char="–"/>
            </a:pPr>
            <a:r>
              <a:rPr lang="fa-IR" sz="2700" dirty="0">
                <a:cs typeface="B Mitra" panose="00000400000000000000" pitchFamily="2" charset="-78"/>
              </a:rPr>
              <a:t>روش و مواد کار</a:t>
            </a:r>
            <a:r>
              <a:rPr lang="en-US" sz="2700" dirty="0">
                <a:cs typeface="B Mitra" panose="00000400000000000000" pitchFamily="2" charset="-78"/>
              </a:rPr>
              <a:t>  </a:t>
            </a:r>
            <a:r>
              <a:rPr lang="en-US" sz="2700" dirty="0" smtClean="0">
                <a:cs typeface="B Mitra" panose="00000400000000000000" pitchFamily="2" charset="-78"/>
              </a:rPr>
              <a:t>(Methods)</a:t>
            </a:r>
            <a:endParaRPr lang="fa-IR" sz="2700" dirty="0">
              <a:cs typeface="B Mitra" panose="00000400000000000000" pitchFamily="2" charset="-78"/>
            </a:endParaRPr>
          </a:p>
          <a:p>
            <a:pPr lvl="2" algn="r" rtl="1">
              <a:buClr>
                <a:srgbClr val="FF0000"/>
              </a:buClr>
              <a:buFont typeface="Calibri" panose="020F0502020204030204" pitchFamily="34" charset="0"/>
              <a:buChar char="–"/>
            </a:pPr>
            <a:r>
              <a:rPr lang="fa-IR" sz="2700" dirty="0">
                <a:cs typeface="B Mitra" panose="00000400000000000000" pitchFamily="2" charset="-78"/>
              </a:rPr>
              <a:t>نتایج</a:t>
            </a:r>
            <a:r>
              <a:rPr lang="en-US" sz="2700" dirty="0">
                <a:cs typeface="B Mitra" panose="00000400000000000000" pitchFamily="2" charset="-78"/>
              </a:rPr>
              <a:t> </a:t>
            </a:r>
            <a:r>
              <a:rPr lang="en-US" sz="2700" dirty="0" smtClean="0">
                <a:cs typeface="B Mitra" panose="00000400000000000000" pitchFamily="2" charset="-78"/>
              </a:rPr>
              <a:t>(Results) </a:t>
            </a:r>
            <a:endParaRPr lang="fa-IR" sz="2700" dirty="0">
              <a:cs typeface="B Mitra" panose="00000400000000000000" pitchFamily="2" charset="-78"/>
            </a:endParaRPr>
          </a:p>
          <a:p>
            <a:pPr lvl="2" algn="r" rtl="1">
              <a:buClr>
                <a:srgbClr val="FF0000"/>
              </a:buClr>
              <a:buFont typeface="Calibri" panose="020F0502020204030204" pitchFamily="34" charset="0"/>
              <a:buChar char="–"/>
            </a:pPr>
            <a:r>
              <a:rPr lang="en-US" sz="2700" dirty="0">
                <a:cs typeface="B Mitra" panose="00000400000000000000" pitchFamily="2" charset="-78"/>
              </a:rPr>
              <a:t> </a:t>
            </a:r>
            <a:r>
              <a:rPr lang="fa-IR" sz="2700" dirty="0" smtClean="0">
                <a:cs typeface="B Mitra" panose="00000400000000000000" pitchFamily="2" charset="-78"/>
              </a:rPr>
              <a:t>نتیجه‌گیری</a:t>
            </a:r>
            <a:r>
              <a:rPr lang="en-US" sz="2700" dirty="0" smtClean="0">
                <a:cs typeface="B Mitra" panose="00000400000000000000" pitchFamily="2" charset="-78"/>
              </a:rPr>
              <a:t> </a:t>
            </a:r>
            <a:r>
              <a:rPr lang="fa-IR" sz="2700" dirty="0" smtClean="0">
                <a:cs typeface="B Mitra" panose="00000400000000000000" pitchFamily="2" charset="-78"/>
              </a:rPr>
              <a:t>(</a:t>
            </a:r>
            <a:r>
              <a:rPr lang="en-US" sz="2700" dirty="0" smtClean="0">
                <a:cs typeface="B Mitra" panose="00000400000000000000" pitchFamily="2" charset="-78"/>
              </a:rPr>
              <a:t>Conclusion</a:t>
            </a:r>
            <a:r>
              <a:rPr lang="fa-IR" sz="2700" dirty="0" smtClean="0">
                <a:cs typeface="B Mitra" panose="00000400000000000000" pitchFamily="2" charset="-78"/>
              </a:rPr>
              <a:t>) </a:t>
            </a:r>
          </a:p>
          <a:p>
            <a:pPr lvl="2" algn="r" rtl="1">
              <a:buClr>
                <a:srgbClr val="FF0000"/>
              </a:buClr>
              <a:buFont typeface="Calibri" panose="020F0502020204030204" pitchFamily="34" charset="0"/>
              <a:buChar char="–"/>
            </a:pPr>
            <a:r>
              <a:rPr lang="fa-IR" sz="2700" dirty="0" smtClean="0">
                <a:cs typeface="B Mitra" panose="00000400000000000000" pitchFamily="2" charset="-78"/>
              </a:rPr>
              <a:t>کلید واژه (</a:t>
            </a:r>
            <a:r>
              <a:rPr lang="en-US" sz="2700" dirty="0" smtClean="0">
                <a:cs typeface="B Mitra" panose="00000400000000000000" pitchFamily="2" charset="-78"/>
              </a:rPr>
              <a:t>Keywords</a:t>
            </a:r>
            <a:r>
              <a:rPr lang="fa-IR" sz="2700" dirty="0" smtClean="0">
                <a:cs typeface="B Mitra" panose="00000400000000000000" pitchFamily="2" charset="-78"/>
              </a:rPr>
              <a:t>)</a:t>
            </a:r>
            <a:endParaRPr lang="en-US" sz="2700" dirty="0" smtClean="0">
              <a:cs typeface="B Mitra" panose="00000400000000000000" pitchFamily="2" charset="-78"/>
            </a:endParaRPr>
          </a:p>
          <a:p>
            <a:pPr lvl="3" algn="r" rtl="1">
              <a:buClr>
                <a:srgbClr val="FF0000"/>
              </a:buClr>
              <a:buFont typeface="Calibri" panose="020F0502020204030204" pitchFamily="34" charset="0"/>
              <a:buChar char="—"/>
            </a:pPr>
            <a:r>
              <a:rPr lang="fa-IR" sz="2550" dirty="0" smtClean="0">
                <a:cs typeface="B Mitra" panose="00000400000000000000" pitchFamily="2" charset="-78"/>
              </a:rPr>
              <a:t>سه </a:t>
            </a:r>
            <a:r>
              <a:rPr lang="fa-IR" sz="2550" dirty="0">
                <a:cs typeface="B Mitra" panose="00000400000000000000" pitchFamily="2" charset="-78"/>
              </a:rPr>
              <a:t>تا پنج کلید واژه </a:t>
            </a:r>
            <a:endParaRPr lang="en-US" sz="2550" dirty="0" smtClean="0">
              <a:cs typeface="B Mitra" panose="00000400000000000000" pitchFamily="2" charset="-78"/>
            </a:endParaRPr>
          </a:p>
          <a:p>
            <a:pPr lvl="3" algn="r" rtl="1">
              <a:buClr>
                <a:srgbClr val="FF0000"/>
              </a:buClr>
              <a:buFont typeface="Calibri" panose="020F0502020204030204" pitchFamily="34" charset="0"/>
              <a:buChar char="—"/>
            </a:pPr>
            <a:r>
              <a:rPr lang="fa-IR" sz="2550" dirty="0" smtClean="0">
                <a:cs typeface="B Mitra" panose="00000400000000000000" pitchFamily="2" charset="-78"/>
              </a:rPr>
              <a:t>استفاده </a:t>
            </a:r>
            <a:r>
              <a:rPr lang="fa-IR" sz="2550" dirty="0">
                <a:cs typeface="B Mitra" panose="00000400000000000000" pitchFamily="2" charset="-78"/>
              </a:rPr>
              <a:t>از </a:t>
            </a:r>
            <a:r>
              <a:rPr lang="en-US" sz="2550" dirty="0" err="1" smtClean="0">
                <a:cs typeface="B Mitra" panose="00000400000000000000" pitchFamily="2" charset="-78"/>
              </a:rPr>
              <a:t>MeSH</a:t>
            </a:r>
            <a:endParaRPr lang="en-US" sz="2550" dirty="0" smtClean="0">
              <a:cs typeface="B Mitra" panose="00000400000000000000" pitchFamily="2" charset="-78"/>
            </a:endParaRPr>
          </a:p>
        </p:txBody>
      </p:sp>
      <p:sp>
        <p:nvSpPr>
          <p:cNvPr id="7" name="Date Placeholder 4"/>
          <p:cNvSpPr>
            <a:spLocks noGrp="1"/>
          </p:cNvSpPr>
          <p:nvPr>
            <p:ph type="dt" sz="half" idx="10"/>
          </p:nvPr>
        </p:nvSpPr>
        <p:spPr>
          <a:xfrm>
            <a:off x="628650" y="6356351"/>
            <a:ext cx="2057400" cy="365125"/>
          </a:xfrm>
        </p:spPr>
        <p:txBody>
          <a:bodyPr/>
          <a:lstStyle/>
          <a:p>
            <a:pPr>
              <a:defRPr/>
            </a:pPr>
            <a:fld id="{63A8F4E3-B680-4323-8125-BC06BEC33AF4}" type="datetime3">
              <a:rPr lang="en-US" sz="1200" b="1" smtClean="0">
                <a:solidFill>
                  <a:srgbClr val="7030A0"/>
                </a:solidFill>
              </a:rPr>
              <a:t>15 November 2021</a:t>
            </a:fld>
            <a:endParaRPr lang="en-US" sz="1200" b="1" dirty="0">
              <a:solidFill>
                <a:srgbClr val="7030A0"/>
              </a:solidFill>
            </a:endParaRPr>
          </a:p>
        </p:txBody>
      </p:sp>
      <p:sp>
        <p:nvSpPr>
          <p:cNvPr id="9" name="Slide Number Placeholder 6"/>
          <p:cNvSpPr>
            <a:spLocks noGrp="1"/>
          </p:cNvSpPr>
          <p:nvPr>
            <p:ph type="sldNum" sz="quarter" idx="12"/>
          </p:nvPr>
        </p:nvSpPr>
        <p:spPr>
          <a:xfrm>
            <a:off x="6457950" y="6356351"/>
            <a:ext cx="2057400" cy="365125"/>
          </a:xfrm>
        </p:spPr>
        <p:txBody>
          <a:bodyPr/>
          <a:lstStyle/>
          <a:p>
            <a:pPr>
              <a:defRPr/>
            </a:pPr>
            <a:r>
              <a:rPr lang="en-US" sz="1200" b="1" dirty="0" smtClean="0">
                <a:solidFill>
                  <a:srgbClr val="7030A0"/>
                </a:solidFill>
              </a:rPr>
              <a:t>14</a:t>
            </a:r>
            <a:endParaRPr lang="en-US" sz="1200" b="1" dirty="0">
              <a:solidFill>
                <a:srgbClr val="7030A0"/>
              </a:solidFill>
            </a:endParaRPr>
          </a:p>
        </p:txBody>
      </p:sp>
      <p:sp>
        <p:nvSpPr>
          <p:cNvPr id="4" name="Footer Placeholder 3"/>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Tree>
    <p:extLst>
      <p:ext uri="{BB962C8B-B14F-4D97-AF65-F5344CB8AC3E}">
        <p14:creationId xmlns:p14="http://schemas.microsoft.com/office/powerpoint/2010/main" val="39285172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fa-IR" sz="4000" b="1" dirty="0">
                <a:solidFill>
                  <a:srgbClr val="FF0000"/>
                </a:solidFill>
                <a:cs typeface="B Nazanin" pitchFamily="2" charset="-78"/>
              </a:rPr>
              <a:t/>
            </a:r>
            <a:br>
              <a:rPr lang="fa-IR" sz="4000" b="1" dirty="0">
                <a:solidFill>
                  <a:srgbClr val="FF0000"/>
                </a:solidFill>
                <a:cs typeface="B Nazanin" pitchFamily="2" charset="-78"/>
              </a:rPr>
            </a:br>
            <a:r>
              <a:rPr lang="fa-IR" sz="4000" b="1" dirty="0" smtClean="0">
                <a:solidFill>
                  <a:srgbClr val="FF0000"/>
                </a:solidFill>
                <a:cs typeface="B Nazanin" pitchFamily="2" charset="-78"/>
              </a:rPr>
              <a:t>چکیده ساختارمند در مقاله</a:t>
            </a:r>
            <a:r>
              <a:rPr lang="en-US" sz="4000" b="1" dirty="0" smtClean="0">
                <a:solidFill>
                  <a:srgbClr val="FF0000"/>
                </a:solidFill>
                <a:cs typeface="B Nazanin" pitchFamily="2" charset="-78"/>
              </a:rPr>
              <a:t/>
            </a:r>
            <a:br>
              <a:rPr lang="en-US" sz="4000" b="1" dirty="0" smtClean="0">
                <a:solidFill>
                  <a:srgbClr val="FF0000"/>
                </a:solidFill>
                <a:cs typeface="B Nazanin" pitchFamily="2" charset="-78"/>
              </a:rPr>
            </a:br>
            <a:r>
              <a:rPr lang="en-US" sz="4000" b="1" dirty="0">
                <a:solidFill>
                  <a:srgbClr val="FF0000"/>
                </a:solidFill>
                <a:cs typeface="B Nazanin" pitchFamily="2" charset="-78"/>
              </a:rPr>
              <a:t>Abstract</a:t>
            </a:r>
          </a:p>
        </p:txBody>
      </p:sp>
      <p:sp>
        <p:nvSpPr>
          <p:cNvPr id="8" name="Content Placeholder 7"/>
          <p:cNvSpPr>
            <a:spLocks noGrp="1"/>
          </p:cNvSpPr>
          <p:nvPr>
            <p:ph idx="1"/>
          </p:nvPr>
        </p:nvSpPr>
        <p:spPr>
          <a:xfrm>
            <a:off x="628650" y="1785143"/>
            <a:ext cx="7886700" cy="4351338"/>
          </a:xfrm>
        </p:spPr>
        <p:txBody>
          <a:bodyPr/>
          <a:lstStyle/>
          <a:p>
            <a:endParaRPr lang="fa-IR"/>
          </a:p>
        </p:txBody>
      </p:sp>
      <p:pic>
        <p:nvPicPr>
          <p:cNvPr id="9" name="Picture 8"/>
          <p:cNvPicPr>
            <a:picLocks noChangeAspect="1"/>
          </p:cNvPicPr>
          <p:nvPr/>
        </p:nvPicPr>
        <p:blipFill>
          <a:blip r:embed="rId2"/>
          <a:stretch>
            <a:fillRect/>
          </a:stretch>
        </p:blipFill>
        <p:spPr>
          <a:xfrm>
            <a:off x="381000" y="1806803"/>
            <a:ext cx="8534400" cy="4136797"/>
          </a:xfrm>
          <a:prstGeom prst="rect">
            <a:avLst/>
          </a:prstGeom>
        </p:spPr>
      </p:pic>
      <p:sp>
        <p:nvSpPr>
          <p:cNvPr id="10" name="Date Placeholder 4"/>
          <p:cNvSpPr>
            <a:spLocks noGrp="1"/>
          </p:cNvSpPr>
          <p:nvPr>
            <p:ph type="dt" sz="half" idx="10"/>
          </p:nvPr>
        </p:nvSpPr>
        <p:spPr>
          <a:xfrm>
            <a:off x="628650" y="6356351"/>
            <a:ext cx="2057400" cy="365125"/>
          </a:xfrm>
        </p:spPr>
        <p:txBody>
          <a:bodyPr/>
          <a:lstStyle/>
          <a:p>
            <a:pPr>
              <a:defRPr/>
            </a:pPr>
            <a:fld id="{817C0E36-2F24-4736-94FA-308D73B0AA61}" type="datetime3">
              <a:rPr lang="en-US" sz="1200" b="1" smtClean="0">
                <a:solidFill>
                  <a:srgbClr val="7030A0"/>
                </a:solidFill>
              </a:rPr>
              <a:t>15 November 2021</a:t>
            </a:fld>
            <a:endParaRPr lang="en-US" sz="1200" b="1" dirty="0">
              <a:solidFill>
                <a:srgbClr val="7030A0"/>
              </a:solidFill>
            </a:endParaRPr>
          </a:p>
        </p:txBody>
      </p:sp>
      <p:sp>
        <p:nvSpPr>
          <p:cNvPr id="12" name="Slide Number Placeholder 6"/>
          <p:cNvSpPr>
            <a:spLocks noGrp="1"/>
          </p:cNvSpPr>
          <p:nvPr>
            <p:ph type="sldNum" sz="quarter" idx="12"/>
          </p:nvPr>
        </p:nvSpPr>
        <p:spPr>
          <a:xfrm>
            <a:off x="6457950" y="6356351"/>
            <a:ext cx="2057400" cy="365125"/>
          </a:xfrm>
        </p:spPr>
        <p:txBody>
          <a:bodyPr/>
          <a:lstStyle/>
          <a:p>
            <a:pPr>
              <a:defRPr/>
            </a:pPr>
            <a:r>
              <a:rPr lang="en-US" sz="1200" b="1" dirty="0" smtClean="0">
                <a:solidFill>
                  <a:srgbClr val="7030A0"/>
                </a:solidFill>
              </a:rPr>
              <a:t>15</a:t>
            </a:r>
            <a:endParaRPr lang="en-US" sz="1200" b="1" dirty="0">
              <a:solidFill>
                <a:srgbClr val="7030A0"/>
              </a:solidFill>
            </a:endParaRPr>
          </a:p>
        </p:txBody>
      </p:sp>
      <p:sp>
        <p:nvSpPr>
          <p:cNvPr id="3" name="Footer Placeholder 2"/>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Tree>
    <p:extLst>
      <p:ext uri="{BB962C8B-B14F-4D97-AF65-F5344CB8AC3E}">
        <p14:creationId xmlns:p14="http://schemas.microsoft.com/office/powerpoint/2010/main" val="15505042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fa-IR" sz="4000" b="1" dirty="0">
                <a:solidFill>
                  <a:srgbClr val="FF0000"/>
                </a:solidFill>
                <a:cs typeface="B Nazanin" pitchFamily="2" charset="-78"/>
              </a:rPr>
              <a:t/>
            </a:r>
            <a:br>
              <a:rPr lang="fa-IR" sz="4000" b="1" dirty="0">
                <a:solidFill>
                  <a:srgbClr val="FF0000"/>
                </a:solidFill>
                <a:cs typeface="B Nazanin" pitchFamily="2" charset="-78"/>
              </a:rPr>
            </a:br>
            <a:r>
              <a:rPr lang="fa-IR" sz="4000" b="1" dirty="0" smtClean="0">
                <a:solidFill>
                  <a:srgbClr val="FF0000"/>
                </a:solidFill>
                <a:cs typeface="B Nazanin" pitchFamily="2" charset="-78"/>
              </a:rPr>
              <a:t>چکیده بدون ساختار در مقاله</a:t>
            </a:r>
            <a:r>
              <a:rPr lang="en-US" sz="4000" b="1" dirty="0" smtClean="0">
                <a:solidFill>
                  <a:srgbClr val="FF0000"/>
                </a:solidFill>
                <a:cs typeface="B Nazanin" pitchFamily="2" charset="-78"/>
              </a:rPr>
              <a:t/>
            </a:r>
            <a:br>
              <a:rPr lang="en-US" sz="4000" b="1" dirty="0" smtClean="0">
                <a:solidFill>
                  <a:srgbClr val="FF0000"/>
                </a:solidFill>
                <a:cs typeface="B Nazanin" pitchFamily="2" charset="-78"/>
              </a:rPr>
            </a:br>
            <a:r>
              <a:rPr lang="en-US" sz="4000" b="1" dirty="0">
                <a:solidFill>
                  <a:srgbClr val="FF0000"/>
                </a:solidFill>
                <a:cs typeface="B Nazanin" pitchFamily="2" charset="-78"/>
              </a:rPr>
              <a:t>Abstract</a:t>
            </a:r>
          </a:p>
        </p:txBody>
      </p:sp>
      <p:sp>
        <p:nvSpPr>
          <p:cNvPr id="8" name="Content Placeholder 7"/>
          <p:cNvSpPr>
            <a:spLocks noGrp="1"/>
          </p:cNvSpPr>
          <p:nvPr>
            <p:ph idx="1"/>
          </p:nvPr>
        </p:nvSpPr>
        <p:spPr>
          <a:xfrm>
            <a:off x="628650" y="1785143"/>
            <a:ext cx="7886700" cy="4351338"/>
          </a:xfrm>
        </p:spPr>
        <p:txBody>
          <a:bodyPr/>
          <a:lstStyle/>
          <a:p>
            <a:endParaRPr lang="fa-IR"/>
          </a:p>
        </p:txBody>
      </p:sp>
      <p:pic>
        <p:nvPicPr>
          <p:cNvPr id="3" name="Picture 2"/>
          <p:cNvPicPr>
            <a:picLocks noChangeAspect="1"/>
          </p:cNvPicPr>
          <p:nvPr/>
        </p:nvPicPr>
        <p:blipFill>
          <a:blip r:embed="rId2"/>
          <a:stretch>
            <a:fillRect/>
          </a:stretch>
        </p:blipFill>
        <p:spPr>
          <a:xfrm>
            <a:off x="439941" y="1776326"/>
            <a:ext cx="8264117" cy="4360155"/>
          </a:xfrm>
          <a:prstGeom prst="rect">
            <a:avLst/>
          </a:prstGeom>
        </p:spPr>
      </p:pic>
      <p:sp>
        <p:nvSpPr>
          <p:cNvPr id="9" name="Date Placeholder 4"/>
          <p:cNvSpPr>
            <a:spLocks noGrp="1"/>
          </p:cNvSpPr>
          <p:nvPr>
            <p:ph type="dt" sz="half" idx="10"/>
          </p:nvPr>
        </p:nvSpPr>
        <p:spPr>
          <a:xfrm>
            <a:off x="628650" y="6356351"/>
            <a:ext cx="2057400" cy="365125"/>
          </a:xfrm>
        </p:spPr>
        <p:txBody>
          <a:bodyPr/>
          <a:lstStyle/>
          <a:p>
            <a:pPr>
              <a:defRPr/>
            </a:pPr>
            <a:fld id="{7E61843E-5551-4155-886A-63F0F095DCD6}" type="datetime3">
              <a:rPr lang="en-US" sz="1200" b="1" smtClean="0">
                <a:solidFill>
                  <a:srgbClr val="7030A0"/>
                </a:solidFill>
              </a:rPr>
              <a:t>15 November 2021</a:t>
            </a:fld>
            <a:endParaRPr lang="en-US" sz="1200" b="1" dirty="0">
              <a:solidFill>
                <a:srgbClr val="7030A0"/>
              </a:solidFill>
            </a:endParaRPr>
          </a:p>
        </p:txBody>
      </p:sp>
      <p:sp>
        <p:nvSpPr>
          <p:cNvPr id="11" name="Slide Number Placeholder 6"/>
          <p:cNvSpPr>
            <a:spLocks noGrp="1"/>
          </p:cNvSpPr>
          <p:nvPr>
            <p:ph type="sldNum" sz="quarter" idx="12"/>
          </p:nvPr>
        </p:nvSpPr>
        <p:spPr>
          <a:xfrm>
            <a:off x="6457950" y="6356351"/>
            <a:ext cx="2057400" cy="365125"/>
          </a:xfrm>
        </p:spPr>
        <p:txBody>
          <a:bodyPr/>
          <a:lstStyle/>
          <a:p>
            <a:pPr>
              <a:defRPr/>
            </a:pPr>
            <a:r>
              <a:rPr lang="en-US" sz="1200" b="1" dirty="0" smtClean="0">
                <a:solidFill>
                  <a:srgbClr val="7030A0"/>
                </a:solidFill>
              </a:rPr>
              <a:t>16</a:t>
            </a:r>
            <a:endParaRPr lang="en-US" sz="1200" b="1" dirty="0">
              <a:solidFill>
                <a:srgbClr val="7030A0"/>
              </a:solidFill>
            </a:endParaRPr>
          </a:p>
        </p:txBody>
      </p:sp>
      <p:sp>
        <p:nvSpPr>
          <p:cNvPr id="4" name="Footer Placeholder 3"/>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Tree>
    <p:extLst>
      <p:ext uri="{BB962C8B-B14F-4D97-AF65-F5344CB8AC3E}">
        <p14:creationId xmlns:p14="http://schemas.microsoft.com/office/powerpoint/2010/main" val="11832912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rtl="1">
              <a:buNone/>
            </a:pPr>
            <a:r>
              <a:rPr lang="fa-IR" sz="5400" dirty="0" smtClean="0">
                <a:solidFill>
                  <a:srgbClr val="7030A0"/>
                </a:solidFill>
                <a:cs typeface="Titr" panose="00000700000000000000" pitchFamily="2" charset="-78"/>
              </a:rPr>
              <a:t>از توجه تان سپاسگزارم</a:t>
            </a:r>
            <a:endParaRPr lang="en-US" sz="5400" dirty="0">
              <a:solidFill>
                <a:srgbClr val="7030A0"/>
              </a:solidFill>
              <a:cs typeface="Titr" panose="00000700000000000000" pitchFamily="2" charset="-78"/>
            </a:endParaRPr>
          </a:p>
        </p:txBody>
      </p:sp>
      <p:sp>
        <p:nvSpPr>
          <p:cNvPr id="4" name="Date Placeholder 3"/>
          <p:cNvSpPr>
            <a:spLocks noGrp="1"/>
          </p:cNvSpPr>
          <p:nvPr>
            <p:ph type="dt" sz="half" idx="10"/>
          </p:nvPr>
        </p:nvSpPr>
        <p:spPr/>
        <p:txBody>
          <a:bodyPr/>
          <a:lstStyle/>
          <a:p>
            <a:pPr>
              <a:defRPr/>
            </a:pPr>
            <a:fld id="{C74DA312-D148-4A9A-8F8A-F5B1EAD96761}" type="datetime3">
              <a:rPr lang="en-US" smtClean="0">
                <a:solidFill>
                  <a:srgbClr val="FFFFFF"/>
                </a:solidFill>
              </a:rPr>
              <a:t>15 November 2021</a:t>
            </a:fld>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43</a:t>
            </a:fld>
            <a:endParaRPr lang="en-US">
              <a:solidFill>
                <a:srgbClr val="FFFFFF"/>
              </a:solidFill>
            </a:endParaRPr>
          </a:p>
        </p:txBody>
      </p:sp>
      <p:sp>
        <p:nvSpPr>
          <p:cNvPr id="7" name="Date Placeholder 4"/>
          <p:cNvSpPr txBox="1">
            <a:spLocks/>
          </p:cNvSpPr>
          <p:nvPr/>
        </p:nvSpPr>
        <p:spPr>
          <a:xfrm>
            <a:off x="858056" y="6356351"/>
            <a:ext cx="2057400" cy="365125"/>
          </a:xfrm>
          <a:prstGeom prst="rect">
            <a:avLst/>
          </a:prstGeom>
        </p:spPr>
        <p:txBody>
          <a:bodyPr vert="horz" lIns="91440" tIns="45720" rIns="91440" bIns="45720" rtlCol="0" anchor="ctr"/>
          <a:lstStyle>
            <a:defPPr>
              <a:defRPr lang="en-US"/>
            </a:defPPr>
            <a:lvl1pPr marL="0" algn="l"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EB930290-D9A4-4F07-B956-15739B174D46}" type="datetime3">
              <a:rPr lang="en-US" sz="1200" smtClean="0">
                <a:solidFill>
                  <a:srgbClr val="7030A0"/>
                </a:solidFill>
              </a:rPr>
              <a:pPr>
                <a:defRPr/>
              </a:pPr>
              <a:t>15 November 2021</a:t>
            </a:fld>
            <a:endParaRPr lang="en-US" sz="1200" dirty="0">
              <a:solidFill>
                <a:srgbClr val="7030A0"/>
              </a:solidFill>
            </a:endParaRPr>
          </a:p>
        </p:txBody>
      </p:sp>
      <p:sp>
        <p:nvSpPr>
          <p:cNvPr id="9" name="Slide Number Placeholder 6"/>
          <p:cNvSpPr txBox="1">
            <a:spLocks/>
          </p:cNvSpPr>
          <p:nvPr/>
        </p:nvSpPr>
        <p:spPr>
          <a:xfrm>
            <a:off x="6687356" y="6356351"/>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200" dirty="0" smtClean="0">
                <a:solidFill>
                  <a:srgbClr val="7030A0"/>
                </a:solidFill>
              </a:rPr>
              <a:t>57</a:t>
            </a:r>
            <a:endParaRPr lang="en-US" sz="1200" dirty="0">
              <a:solidFill>
                <a:srgbClr val="7030A0"/>
              </a:solidFill>
            </a:endParaRPr>
          </a:p>
        </p:txBody>
      </p:sp>
    </p:spTree>
    <p:extLst>
      <p:ext uri="{BB962C8B-B14F-4D97-AF65-F5344CB8AC3E}">
        <p14:creationId xmlns:p14="http://schemas.microsoft.com/office/powerpoint/2010/main" val="36576232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11630E9B-1594-401F-9BC3-D2CF3DD6BA50}" type="datetime3">
              <a:rPr lang="en-US" smtClean="0">
                <a:solidFill>
                  <a:srgbClr val="FFFFFF"/>
                </a:solidFill>
              </a:rPr>
              <a:t>15 November 2021</a:t>
            </a:fld>
            <a:endParaRPr lang="en-US">
              <a:solidFill>
                <a:srgbClr val="FFFFFF"/>
              </a:solidFill>
            </a:endParaRPr>
          </a:p>
        </p:txBody>
      </p:sp>
      <p:sp>
        <p:nvSpPr>
          <p:cNvPr id="5" name="Footer Placeholder 4"/>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5</a:t>
            </a:fld>
            <a:endParaRPr lang="en-US">
              <a:solidFill>
                <a:srgbClr val="FFFFFF"/>
              </a:solidFill>
            </a:endParaRPr>
          </a:p>
        </p:txBody>
      </p:sp>
      <p:pic>
        <p:nvPicPr>
          <p:cNvPr id="2050" name="Picture 2" descr="Original Research Articl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960" y="1295400"/>
            <a:ext cx="7391400" cy="518433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241434" y="380999"/>
            <a:ext cx="4554452" cy="584775"/>
          </a:xfrm>
          <a:prstGeom prst="rect">
            <a:avLst/>
          </a:prstGeom>
        </p:spPr>
        <p:txBody>
          <a:bodyPr wrap="none">
            <a:spAutoFit/>
          </a:bodyPr>
          <a:lstStyle/>
          <a:p>
            <a:r>
              <a:rPr lang="en-US" sz="3200" b="1" dirty="0">
                <a:solidFill>
                  <a:srgbClr val="FF0000"/>
                </a:solidFill>
                <a:latin typeface="Times New Roman" pitchFamily="18" charset="0"/>
                <a:cs typeface="Times New Roman" pitchFamily="18" charset="0"/>
              </a:rPr>
              <a:t>Original Research/Article</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281603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45257"/>
            <a:ext cx="7886700" cy="914400"/>
          </a:xfrm>
        </p:spPr>
        <p:txBody>
          <a:bodyPr>
            <a:normAutofit/>
          </a:bodyPr>
          <a:lstStyle/>
          <a:p>
            <a:pPr algn="ctr"/>
            <a:r>
              <a:rPr lang="fa-IR" sz="3600" dirty="0" smtClean="0">
                <a:solidFill>
                  <a:srgbClr val="7030A0"/>
                </a:solidFill>
                <a:cs typeface="B Titr" panose="00000700000000000000" pitchFamily="2" charset="-78"/>
              </a:rPr>
              <a:t>انواع مقالات علمی</a:t>
            </a:r>
            <a:br>
              <a:rPr lang="fa-IR" sz="3600" dirty="0" smtClean="0">
                <a:solidFill>
                  <a:srgbClr val="7030A0"/>
                </a:solidFill>
                <a:cs typeface="B Titr" panose="00000700000000000000" pitchFamily="2" charset="-78"/>
              </a:rPr>
            </a:br>
            <a:r>
              <a:rPr lang="en-US" sz="2400" b="1" dirty="0">
                <a:solidFill>
                  <a:srgbClr val="C00000"/>
                </a:solidFill>
                <a:latin typeface="+mn-lt"/>
                <a:ea typeface="+mn-ea"/>
                <a:cs typeface="B Titr" panose="00000700000000000000" pitchFamily="2" charset="-78"/>
              </a:rPr>
              <a:t>Review Article</a:t>
            </a:r>
            <a:r>
              <a:rPr lang="fa-IR" sz="2400" b="1" dirty="0">
                <a:solidFill>
                  <a:srgbClr val="C00000"/>
                </a:solidFill>
                <a:latin typeface="+mn-lt"/>
                <a:ea typeface="+mn-ea"/>
                <a:cs typeface="B Titr" panose="00000700000000000000" pitchFamily="2" charset="-78"/>
              </a:rPr>
              <a:t> مقالات مروری</a:t>
            </a:r>
          </a:p>
        </p:txBody>
      </p:sp>
      <p:sp>
        <p:nvSpPr>
          <p:cNvPr id="3" name="Content Placeholder 2"/>
          <p:cNvSpPr>
            <a:spLocks noGrp="1"/>
          </p:cNvSpPr>
          <p:nvPr>
            <p:ph idx="1"/>
          </p:nvPr>
        </p:nvSpPr>
        <p:spPr>
          <a:xfrm>
            <a:off x="0" y="1158876"/>
            <a:ext cx="9144000" cy="5678738"/>
          </a:xfrm>
        </p:spPr>
        <p:txBody>
          <a:bodyPr>
            <a:noAutofit/>
          </a:bodyPr>
          <a:lstStyle/>
          <a:p>
            <a:pPr algn="r" rtl="1"/>
            <a:r>
              <a:rPr lang="en-US" b="1" dirty="0" smtClean="0">
                <a:solidFill>
                  <a:srgbClr val="C00000"/>
                </a:solidFill>
              </a:rPr>
              <a:t> </a:t>
            </a:r>
            <a:r>
              <a:rPr lang="en-US" b="1" dirty="0">
                <a:solidFill>
                  <a:srgbClr val="C00000"/>
                </a:solidFill>
              </a:rPr>
              <a:t>Narrative reviews </a:t>
            </a:r>
            <a:r>
              <a:rPr lang="fa-IR" sz="2400" b="1" dirty="0" smtClean="0">
                <a:solidFill>
                  <a:srgbClr val="C00000"/>
                </a:solidFill>
                <a:cs typeface="B Mitra" panose="00000400000000000000" pitchFamily="2" charset="-78"/>
              </a:rPr>
              <a:t>(مقالات مروری سنتی)</a:t>
            </a:r>
            <a:endParaRPr lang="en-US" sz="2400" b="1" dirty="0" smtClean="0">
              <a:solidFill>
                <a:srgbClr val="C00000"/>
              </a:solidFill>
              <a:cs typeface="B Mitra" panose="00000400000000000000" pitchFamily="2" charset="-78"/>
            </a:endParaRPr>
          </a:p>
          <a:p>
            <a:pPr lvl="1" algn="r" rtl="1">
              <a:buClr>
                <a:srgbClr val="FF0000"/>
              </a:buClr>
              <a:buFont typeface="Calibri" panose="020F0502020204030204" pitchFamily="34" charset="0"/>
              <a:buChar char="–"/>
            </a:pPr>
            <a:r>
              <a:rPr lang="fa-IR" sz="2400" dirty="0" smtClean="0">
                <a:cs typeface="B Mitra" panose="00000400000000000000" pitchFamily="2" charset="-78"/>
              </a:rPr>
              <a:t>توسط افراد خبره در یک زمینه خاص نوشته می شود</a:t>
            </a:r>
          </a:p>
          <a:p>
            <a:pPr lvl="1" algn="r" rtl="1">
              <a:buClr>
                <a:srgbClr val="FF0000"/>
              </a:buClr>
              <a:buFont typeface="Calibri" panose="020F0502020204030204" pitchFamily="34" charset="0"/>
              <a:buChar char="–"/>
            </a:pPr>
            <a:r>
              <a:rPr lang="fa-IR" sz="2400" dirty="0" smtClean="0">
                <a:cs typeface="B Mitra" panose="00000400000000000000" pitchFamily="2" charset="-78"/>
              </a:rPr>
              <a:t>به دلیل آن که پروتکل خاصی برای دسترسی به مقالات وجود ندارد در معرض تورش انتخاب است.</a:t>
            </a:r>
          </a:p>
          <a:p>
            <a:pPr lvl="1" algn="r" rtl="1">
              <a:buClr>
                <a:srgbClr val="FF0000"/>
              </a:buClr>
              <a:buFont typeface="Calibri" panose="020F0502020204030204" pitchFamily="34" charset="0"/>
              <a:buChar char="–"/>
            </a:pPr>
            <a:endParaRPr lang="fa-IR" sz="1000" dirty="0" smtClean="0">
              <a:cs typeface="B Mitra" panose="00000400000000000000" pitchFamily="2" charset="-78"/>
            </a:endParaRPr>
          </a:p>
          <a:p>
            <a:pPr algn="r" rtl="1"/>
            <a:r>
              <a:rPr lang="en-US" b="1" dirty="0">
                <a:solidFill>
                  <a:srgbClr val="C00000"/>
                </a:solidFill>
              </a:rPr>
              <a:t>Systematic review with Meta-analysis </a:t>
            </a:r>
            <a:r>
              <a:rPr lang="fa-IR" b="1" dirty="0">
                <a:solidFill>
                  <a:srgbClr val="C00000"/>
                </a:solidFill>
              </a:rPr>
              <a:t>(</a:t>
            </a:r>
            <a:r>
              <a:rPr lang="fa-IR" sz="2400" b="1" dirty="0">
                <a:solidFill>
                  <a:srgbClr val="C00000"/>
                </a:solidFill>
                <a:cs typeface="B Mitra" panose="00000400000000000000" pitchFamily="2" charset="-78"/>
              </a:rPr>
              <a:t>مرور </a:t>
            </a:r>
            <a:r>
              <a:rPr lang="fa-IR" sz="2400" b="1" dirty="0" smtClean="0">
                <a:solidFill>
                  <a:srgbClr val="C00000"/>
                </a:solidFill>
                <a:cs typeface="B Mitra" panose="00000400000000000000" pitchFamily="2" charset="-78"/>
              </a:rPr>
              <a:t>نظام‌مند</a:t>
            </a:r>
            <a:r>
              <a:rPr lang="fa-IR" b="1" dirty="0">
                <a:solidFill>
                  <a:srgbClr val="C00000"/>
                </a:solidFill>
              </a:rPr>
              <a:t>)</a:t>
            </a:r>
            <a:endParaRPr lang="en-US" b="1" dirty="0">
              <a:solidFill>
                <a:srgbClr val="C00000"/>
              </a:solidFill>
            </a:endParaRPr>
          </a:p>
          <a:p>
            <a:pPr lvl="1" algn="r" rtl="1">
              <a:buClr>
                <a:srgbClr val="FF0000"/>
              </a:buClr>
              <a:buFont typeface="Calibri" panose="020F0502020204030204" pitchFamily="34" charset="0"/>
              <a:buChar char="–"/>
            </a:pPr>
            <a:r>
              <a:rPr lang="fa-IR" sz="2400" dirty="0">
                <a:cs typeface="B Mitra" panose="00000400000000000000" pitchFamily="2" charset="-78"/>
              </a:rPr>
              <a:t>دارای پروتکل مشخص جهت دستیابی به مقالات هستند.</a:t>
            </a:r>
          </a:p>
          <a:p>
            <a:pPr lvl="1" algn="r" rtl="1">
              <a:buClr>
                <a:srgbClr val="FF0000"/>
              </a:buClr>
              <a:buFont typeface="Calibri" panose="020F0502020204030204" pitchFamily="34" charset="0"/>
              <a:buChar char="–"/>
            </a:pPr>
            <a:r>
              <a:rPr lang="fa-IR" sz="2400" dirty="0" smtClean="0">
                <a:cs typeface="B Mitra" panose="00000400000000000000" pitchFamily="2" charset="-78"/>
              </a:rPr>
              <a:t>با استفاده از </a:t>
            </a:r>
            <a:r>
              <a:rPr lang="fa-IR" sz="2400" dirty="0">
                <a:cs typeface="B Mitra" panose="00000400000000000000" pitchFamily="2" charset="-78"/>
              </a:rPr>
              <a:t>تکنیک آماری </a:t>
            </a:r>
            <a:r>
              <a:rPr lang="fa-IR" sz="2400" dirty="0" smtClean="0">
                <a:cs typeface="B Mitra" panose="00000400000000000000" pitchFamily="2" charset="-78"/>
              </a:rPr>
              <a:t>متاآنالیز، شاخصهای کمی مطالعات ادغام می‌شود.</a:t>
            </a:r>
          </a:p>
          <a:p>
            <a:pPr lvl="1" algn="r" rtl="1">
              <a:buClr>
                <a:srgbClr val="FF0000"/>
              </a:buClr>
              <a:buFont typeface="Calibri" panose="020F0502020204030204" pitchFamily="34" charset="0"/>
              <a:buChar char="–"/>
            </a:pPr>
            <a:r>
              <a:rPr lang="fa-IR" sz="2400" dirty="0" smtClean="0">
                <a:cs typeface="B Mitra" panose="00000400000000000000" pitchFamily="2" charset="-78"/>
              </a:rPr>
              <a:t>تورش انتشار و هتروژنیتی بین مطالعات وارد شده به متاآنالیز پاشنه آشیل این مطالعات می باشد.</a:t>
            </a:r>
          </a:p>
          <a:p>
            <a:pPr marL="342900" lvl="1" indent="0" algn="r" rtl="1">
              <a:buClr>
                <a:srgbClr val="FF0000"/>
              </a:buClr>
              <a:buNone/>
            </a:pPr>
            <a:endParaRPr lang="fa-IR" sz="2000" dirty="0" smtClean="0">
              <a:cs typeface="B Mitra" panose="00000400000000000000" pitchFamily="2" charset="-78"/>
            </a:endParaRPr>
          </a:p>
        </p:txBody>
      </p:sp>
      <p:sp>
        <p:nvSpPr>
          <p:cNvPr id="5" name="Date Placeholder 4"/>
          <p:cNvSpPr>
            <a:spLocks noGrp="1"/>
          </p:cNvSpPr>
          <p:nvPr>
            <p:ph type="dt" sz="half" idx="10"/>
          </p:nvPr>
        </p:nvSpPr>
        <p:spPr/>
        <p:txBody>
          <a:bodyPr/>
          <a:lstStyle/>
          <a:p>
            <a:pPr>
              <a:defRPr/>
            </a:pPr>
            <a:fld id="{D4288DFC-CD34-431A-8436-97002B166DDA}" type="datetime3">
              <a:rPr lang="en-US" smtClean="0">
                <a:solidFill>
                  <a:srgbClr val="FFFFFF"/>
                </a:solidFill>
              </a:rPr>
              <a:t>15 November 2021</a:t>
            </a:fld>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6</a:t>
            </a:fld>
            <a:endParaRPr lang="en-US">
              <a:solidFill>
                <a:srgbClr val="FFFFFF"/>
              </a:solidFill>
            </a:endParaRPr>
          </a:p>
        </p:txBody>
      </p:sp>
    </p:spTree>
    <p:extLst>
      <p:ext uri="{BB962C8B-B14F-4D97-AF65-F5344CB8AC3E}">
        <p14:creationId xmlns:p14="http://schemas.microsoft.com/office/powerpoint/2010/main" val="25285259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11630E9B-1594-401F-9BC3-D2CF3DD6BA50}" type="datetime3">
              <a:rPr lang="en-US" smtClean="0">
                <a:solidFill>
                  <a:srgbClr val="FFFFFF"/>
                </a:solidFill>
              </a:rPr>
              <a:t>15 November 2021</a:t>
            </a:fld>
            <a:endParaRPr lang="en-US">
              <a:solidFill>
                <a:srgbClr val="FFFFFF"/>
              </a:solidFill>
            </a:endParaRPr>
          </a:p>
        </p:txBody>
      </p:sp>
      <p:sp>
        <p:nvSpPr>
          <p:cNvPr id="5" name="Footer Placeholder 4"/>
          <p:cNvSpPr>
            <a:spLocks noGrp="1"/>
          </p:cNvSpPr>
          <p:nvPr>
            <p:ph type="ftr" sz="quarter" idx="11"/>
          </p:nvPr>
        </p:nvSpPr>
        <p:spPr/>
        <p:txBody>
          <a:bodyPr/>
          <a:lstStyle/>
          <a:p>
            <a:pPr>
              <a:defRPr/>
            </a:pPr>
            <a:r>
              <a:rPr lang="en-US" smtClean="0">
                <a:solidFill>
                  <a:srgbClr val="FFFFFF"/>
                </a:solidFill>
              </a:rPr>
              <a:t>salman.khazaei61@gmail.com</a:t>
            </a: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7</a:t>
            </a:fld>
            <a:endParaRPr lang="en-US">
              <a:solidFill>
                <a:srgbClr val="FFFFFF"/>
              </a:solidFill>
            </a:endParaRPr>
          </a:p>
        </p:txBody>
      </p:sp>
      <p:pic>
        <p:nvPicPr>
          <p:cNvPr id="3074" name="Picture 2" descr="Systematic reviews and meta-analysis - ScienceDire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7474" y="609600"/>
            <a:ext cx="3695700" cy="5895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8836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717550"/>
            <a:ext cx="7886700" cy="1325563"/>
          </a:xfrm>
        </p:spPr>
        <p:txBody>
          <a:bodyPr>
            <a:normAutofit fontScale="90000"/>
          </a:bodyPr>
          <a:lstStyle/>
          <a:p>
            <a:pPr algn="ctr" rtl="1"/>
            <a:r>
              <a:rPr lang="fa-IR" sz="4400" dirty="0" smtClean="0">
                <a:solidFill>
                  <a:srgbClr val="7030A0"/>
                </a:solidFill>
                <a:cs typeface="B Titr" panose="00000700000000000000" pitchFamily="2" charset="-78"/>
              </a:rPr>
              <a:t>انواع مقالات علمی</a:t>
            </a:r>
            <a:br>
              <a:rPr lang="fa-IR" sz="4400" dirty="0" smtClean="0">
                <a:solidFill>
                  <a:srgbClr val="7030A0"/>
                </a:solidFill>
                <a:cs typeface="B Titr" panose="00000700000000000000" pitchFamily="2" charset="-78"/>
              </a:rPr>
            </a:br>
            <a:r>
              <a:rPr lang="fa-IR" sz="4400" b="1" dirty="0" smtClean="0">
                <a:solidFill>
                  <a:srgbClr val="C00000"/>
                </a:solidFill>
                <a:cs typeface="B Titr" panose="00000700000000000000" pitchFamily="2" charset="-78"/>
              </a:rPr>
              <a:t>سایر متونها</a:t>
            </a:r>
            <a:r>
              <a:rPr lang="fa-IR" sz="4400" b="1" dirty="0" smtClean="0">
                <a:solidFill>
                  <a:srgbClr val="FF0000"/>
                </a:solidFill>
                <a:cs typeface="Titr" panose="00000700000000000000" pitchFamily="2" charset="-78"/>
              </a:rPr>
              <a:t/>
            </a:r>
            <a:br>
              <a:rPr lang="fa-IR" sz="4400" b="1" dirty="0" smtClean="0">
                <a:solidFill>
                  <a:srgbClr val="FF0000"/>
                </a:solidFill>
                <a:cs typeface="Titr" panose="00000700000000000000" pitchFamily="2" charset="-78"/>
              </a:rPr>
            </a:br>
            <a:r>
              <a:rPr lang="fa-IR" sz="4400" b="1" dirty="0">
                <a:solidFill>
                  <a:srgbClr val="FF0000"/>
                </a:solidFill>
                <a:latin typeface="+mn-lt"/>
                <a:cs typeface="Titr" panose="00000700000000000000" pitchFamily="2" charset="-78"/>
              </a:rPr>
              <a:t/>
            </a:r>
            <a:br>
              <a:rPr lang="fa-IR" sz="4400" b="1" dirty="0">
                <a:solidFill>
                  <a:srgbClr val="FF0000"/>
                </a:solidFill>
                <a:latin typeface="+mn-lt"/>
                <a:cs typeface="Titr" panose="00000700000000000000" pitchFamily="2" charset="-78"/>
              </a:rPr>
            </a:br>
            <a:endParaRPr lang="fa-IR" sz="4400" b="1" dirty="0">
              <a:solidFill>
                <a:srgbClr val="FF0000"/>
              </a:solidFill>
              <a:latin typeface="+mn-lt"/>
              <a:cs typeface="Titr" panose="00000700000000000000" pitchFamily="2" charset="-78"/>
            </a:endParaRPr>
          </a:p>
        </p:txBody>
      </p:sp>
      <p:sp>
        <p:nvSpPr>
          <p:cNvPr id="3" name="Content Placeholder 2"/>
          <p:cNvSpPr>
            <a:spLocks noGrp="1"/>
          </p:cNvSpPr>
          <p:nvPr>
            <p:ph idx="1"/>
          </p:nvPr>
        </p:nvSpPr>
        <p:spPr>
          <a:xfrm>
            <a:off x="266700" y="1265237"/>
            <a:ext cx="8610600" cy="5273676"/>
          </a:xfrm>
        </p:spPr>
        <p:txBody>
          <a:bodyPr>
            <a:noAutofit/>
          </a:bodyPr>
          <a:lstStyle/>
          <a:p>
            <a:pPr algn="r" rtl="1">
              <a:lnSpc>
                <a:spcPct val="100000"/>
              </a:lnSpc>
            </a:pPr>
            <a:r>
              <a:rPr lang="fa-IR" sz="2400" dirty="0">
                <a:solidFill>
                  <a:srgbClr val="C00000"/>
                </a:solidFill>
                <a:cs typeface="B Mitra" panose="00000400000000000000" pitchFamily="2" charset="-78"/>
              </a:rPr>
              <a:t> </a:t>
            </a:r>
            <a:r>
              <a:rPr lang="en-US" sz="2400" b="1" dirty="0">
                <a:solidFill>
                  <a:srgbClr val="C00000"/>
                </a:solidFill>
                <a:cs typeface="Titr" panose="00000700000000000000" pitchFamily="2" charset="-78"/>
              </a:rPr>
              <a:t>Brief Report</a:t>
            </a:r>
            <a:r>
              <a:rPr lang="fa-IR" sz="2400" dirty="0" smtClean="0">
                <a:solidFill>
                  <a:srgbClr val="C00000"/>
                </a:solidFill>
                <a:cs typeface="B Mitra" panose="00000400000000000000" pitchFamily="2" charset="-78"/>
              </a:rPr>
              <a:t> (گزارشهای خلاصه)</a:t>
            </a:r>
          </a:p>
          <a:p>
            <a:pPr lvl="1" algn="r" rtl="1">
              <a:lnSpc>
                <a:spcPct val="100000"/>
              </a:lnSpc>
              <a:buClr>
                <a:srgbClr val="FF0000"/>
              </a:buClr>
              <a:buFont typeface="Calibri" panose="020F0502020204030204" pitchFamily="34" charset="0"/>
              <a:buChar char="―"/>
            </a:pPr>
            <a:r>
              <a:rPr lang="fa-IR" sz="2400" dirty="0" smtClean="0">
                <a:cs typeface="B Mitra" panose="00000400000000000000" pitchFamily="2" charset="-78"/>
              </a:rPr>
              <a:t>کمتر از 2500 کلمه است و ساختار آن مانند مقاله اصیل پژوهشی است.</a:t>
            </a:r>
          </a:p>
          <a:p>
            <a:pPr lvl="1" algn="r" rtl="1">
              <a:lnSpc>
                <a:spcPct val="100000"/>
              </a:lnSpc>
              <a:buClr>
                <a:srgbClr val="FF0000"/>
              </a:buClr>
              <a:buFont typeface="Calibri" panose="020F0502020204030204" pitchFamily="34" charset="0"/>
              <a:buChar char="―"/>
            </a:pPr>
            <a:r>
              <a:rPr lang="fa-IR" sz="2400" dirty="0" smtClean="0">
                <a:cs typeface="B Mitra" panose="00000400000000000000" pitchFamily="2" charset="-78"/>
              </a:rPr>
              <a:t>امتیاز علمی آن کمتر از مقاله اصیل است.</a:t>
            </a:r>
          </a:p>
          <a:p>
            <a:pPr marL="342900" lvl="1" indent="0" algn="r" rtl="1">
              <a:lnSpc>
                <a:spcPct val="100000"/>
              </a:lnSpc>
              <a:buClr>
                <a:srgbClr val="FF0000"/>
              </a:buClr>
              <a:buNone/>
            </a:pPr>
            <a:endParaRPr lang="fa-IR" sz="1200" dirty="0" smtClean="0">
              <a:cs typeface="B Mitra" panose="00000400000000000000" pitchFamily="2" charset="-78"/>
            </a:endParaRPr>
          </a:p>
          <a:p>
            <a:pPr algn="r" rtl="1">
              <a:lnSpc>
                <a:spcPct val="100000"/>
              </a:lnSpc>
            </a:pPr>
            <a:r>
              <a:rPr lang="fa-IR" sz="2800" b="1" dirty="0" smtClean="0">
                <a:solidFill>
                  <a:srgbClr val="C00000"/>
                </a:solidFill>
                <a:cs typeface="B Mitra" panose="00000400000000000000" pitchFamily="2" charset="-78"/>
              </a:rPr>
              <a:t>  نامه به سردبیر (</a:t>
            </a:r>
            <a:r>
              <a:rPr lang="en-US" sz="2800" b="1" dirty="0" smtClean="0">
                <a:solidFill>
                  <a:srgbClr val="C00000"/>
                </a:solidFill>
                <a:cs typeface="B Mitra" panose="00000400000000000000" pitchFamily="2" charset="-78"/>
              </a:rPr>
              <a:t>Letter</a:t>
            </a:r>
            <a:r>
              <a:rPr lang="fa-IR" sz="2800" b="1" dirty="0" smtClean="0">
                <a:solidFill>
                  <a:srgbClr val="C00000"/>
                </a:solidFill>
                <a:cs typeface="B Mitra" panose="00000400000000000000" pitchFamily="2" charset="-78"/>
              </a:rPr>
              <a:t>)</a:t>
            </a:r>
            <a:endParaRPr lang="en-US" sz="2800" dirty="0" smtClean="0">
              <a:solidFill>
                <a:srgbClr val="C00000"/>
              </a:solidFill>
              <a:cs typeface="B Mitra" panose="00000400000000000000" pitchFamily="2" charset="-78"/>
            </a:endParaRPr>
          </a:p>
          <a:p>
            <a:pPr lvl="1" algn="r" rtl="1">
              <a:lnSpc>
                <a:spcPct val="100000"/>
              </a:lnSpc>
              <a:buClr>
                <a:srgbClr val="FF0000"/>
              </a:buClr>
              <a:buFont typeface="Calibri" panose="020F0502020204030204" pitchFamily="34" charset="0"/>
              <a:buChar char="―"/>
            </a:pPr>
            <a:r>
              <a:rPr lang="fa-IR" sz="2400" dirty="0" smtClean="0">
                <a:cs typeface="B Mitra" panose="00000400000000000000" pitchFamily="2" charset="-78"/>
              </a:rPr>
              <a:t> اظهار نظر در مورد مقالات اخیرا منتشر شده </a:t>
            </a:r>
            <a:endParaRPr lang="en-US" sz="2400" dirty="0" smtClean="0">
              <a:cs typeface="B Mitra" panose="00000400000000000000" pitchFamily="2" charset="-78"/>
            </a:endParaRPr>
          </a:p>
          <a:p>
            <a:pPr lvl="1" algn="r" rtl="1">
              <a:lnSpc>
                <a:spcPct val="100000"/>
              </a:lnSpc>
              <a:buClr>
                <a:srgbClr val="FF0000"/>
              </a:buClr>
              <a:buFont typeface="Calibri" panose="020F0502020204030204" pitchFamily="34" charset="0"/>
              <a:buChar char="―"/>
            </a:pPr>
            <a:r>
              <a:rPr lang="fa-IR" sz="2400" dirty="0" smtClean="0">
                <a:cs typeface="B Mitra" panose="00000400000000000000" pitchFamily="2" charset="-78"/>
              </a:rPr>
              <a:t>معمولاً در </a:t>
            </a:r>
            <a:r>
              <a:rPr lang="fa-IR" sz="2400" dirty="0">
                <a:cs typeface="B Mitra" panose="00000400000000000000" pitchFamily="2" charset="-78"/>
              </a:rPr>
              <a:t>عرض 2 ماه از انتشار مقاله </a:t>
            </a:r>
            <a:r>
              <a:rPr lang="fa-IR" sz="2400" dirty="0" smtClean="0">
                <a:cs typeface="B Mitra" panose="00000400000000000000" pitchFamily="2" charset="-78"/>
              </a:rPr>
              <a:t>منتشر می‌شود.</a:t>
            </a:r>
            <a:endParaRPr lang="fa-IR" sz="2400" dirty="0">
              <a:cs typeface="B Mitra" panose="00000400000000000000" pitchFamily="2" charset="-78"/>
            </a:endParaRPr>
          </a:p>
          <a:p>
            <a:pPr lvl="1" algn="r" rtl="1">
              <a:lnSpc>
                <a:spcPct val="100000"/>
              </a:lnSpc>
              <a:buClr>
                <a:srgbClr val="FF0000"/>
              </a:buClr>
              <a:buFont typeface="Calibri" panose="020F0502020204030204" pitchFamily="34" charset="0"/>
              <a:buChar char="―"/>
            </a:pPr>
            <a:r>
              <a:rPr lang="fa-IR" sz="2400" dirty="0">
                <a:cs typeface="B Mitra" panose="00000400000000000000" pitchFamily="2" charset="-78"/>
              </a:rPr>
              <a:t> </a:t>
            </a:r>
            <a:r>
              <a:rPr lang="fa-IR" sz="2400" dirty="0" smtClean="0">
                <a:cs typeface="B Mitra" panose="00000400000000000000" pitchFamily="2" charset="-78"/>
              </a:rPr>
              <a:t>معمولاً کمتر از </a:t>
            </a:r>
            <a:r>
              <a:rPr lang="fa-IR" sz="2400" dirty="0">
                <a:cs typeface="B Mitra" panose="00000400000000000000" pitchFamily="2" charset="-78"/>
              </a:rPr>
              <a:t>1000 کلمه با حداکثر 10 ارجاع و 2 </a:t>
            </a:r>
            <a:r>
              <a:rPr lang="fa-IR" sz="2400" dirty="0" smtClean="0">
                <a:cs typeface="B Mitra" panose="00000400000000000000" pitchFamily="2" charset="-78"/>
              </a:rPr>
              <a:t>نمودار و </a:t>
            </a:r>
            <a:r>
              <a:rPr lang="fa-IR" sz="2400" dirty="0">
                <a:cs typeface="B Mitra" panose="00000400000000000000" pitchFamily="2" charset="-78"/>
              </a:rPr>
              <a:t>یا </a:t>
            </a:r>
            <a:r>
              <a:rPr lang="fa-IR" sz="2400" dirty="0" smtClean="0">
                <a:cs typeface="B Mitra" panose="00000400000000000000" pitchFamily="2" charset="-78"/>
              </a:rPr>
              <a:t>جدول</a:t>
            </a:r>
          </a:p>
          <a:p>
            <a:pPr marL="342900" lvl="1" indent="0" algn="r" rtl="1">
              <a:lnSpc>
                <a:spcPct val="100000"/>
              </a:lnSpc>
              <a:buClr>
                <a:srgbClr val="FF0000"/>
              </a:buClr>
              <a:buNone/>
            </a:pPr>
            <a:endParaRPr lang="en-US" sz="1100" dirty="0" smtClean="0">
              <a:cs typeface="B Mitra" panose="00000400000000000000" pitchFamily="2" charset="-78"/>
            </a:endParaRPr>
          </a:p>
          <a:p>
            <a:pPr algn="r" rtl="1">
              <a:lnSpc>
                <a:spcPct val="100000"/>
              </a:lnSpc>
            </a:pPr>
            <a:r>
              <a:rPr lang="fa-IR" sz="2400" b="1" dirty="0" smtClean="0">
                <a:solidFill>
                  <a:srgbClr val="C00000"/>
                </a:solidFill>
                <a:cs typeface="B Mitra" panose="00000400000000000000" pitchFamily="2" charset="-78"/>
              </a:rPr>
              <a:t>روش </a:t>
            </a:r>
            <a:r>
              <a:rPr lang="fa-IR" sz="2400" b="1" dirty="0">
                <a:solidFill>
                  <a:srgbClr val="C00000"/>
                </a:solidFill>
                <a:cs typeface="B Mitra" panose="00000400000000000000" pitchFamily="2" charset="-78"/>
              </a:rPr>
              <a:t>شناسی (</a:t>
            </a:r>
            <a:r>
              <a:rPr lang="en-US" sz="2400" b="1" dirty="0">
                <a:solidFill>
                  <a:srgbClr val="C00000"/>
                </a:solidFill>
                <a:cs typeface="B Mitra" panose="00000400000000000000" pitchFamily="2" charset="-78"/>
              </a:rPr>
              <a:t>Methodological</a:t>
            </a:r>
            <a:r>
              <a:rPr lang="fa-IR" sz="2400" b="1" dirty="0" smtClean="0">
                <a:solidFill>
                  <a:srgbClr val="C00000"/>
                </a:solidFill>
                <a:cs typeface="B Mitra" panose="00000400000000000000" pitchFamily="2" charset="-78"/>
              </a:rPr>
              <a:t>)</a:t>
            </a:r>
          </a:p>
          <a:p>
            <a:pPr lvl="1" algn="r" rtl="1">
              <a:lnSpc>
                <a:spcPct val="100000"/>
              </a:lnSpc>
              <a:buClr>
                <a:srgbClr val="FF0000"/>
              </a:buClr>
              <a:buFont typeface="Calibri" panose="020F0502020204030204" pitchFamily="34" charset="0"/>
              <a:buChar char="–"/>
            </a:pPr>
            <a:r>
              <a:rPr lang="fa-IR" sz="2400" dirty="0">
                <a:cs typeface="B Mitra" panose="00000400000000000000" pitchFamily="2" charset="-78"/>
              </a:rPr>
              <a:t>توسط متخصصین آمارشناسان و سایر علوم </a:t>
            </a:r>
            <a:r>
              <a:rPr lang="fa-IR" sz="2400" dirty="0" smtClean="0">
                <a:cs typeface="B Mitra" panose="00000400000000000000" pitchFamily="2" charset="-78"/>
              </a:rPr>
              <a:t>محاسبات، </a:t>
            </a:r>
            <a:r>
              <a:rPr lang="fa-IR" sz="2400" dirty="0">
                <a:cs typeface="B Mitra" panose="00000400000000000000" pitchFamily="2" charset="-78"/>
              </a:rPr>
              <a:t>ارائه می‌شود</a:t>
            </a:r>
            <a:r>
              <a:rPr lang="fa-IR" sz="2400" dirty="0" smtClean="0">
                <a:cs typeface="B Mitra" panose="00000400000000000000" pitchFamily="2" charset="-78"/>
              </a:rPr>
              <a:t>.</a:t>
            </a:r>
          </a:p>
          <a:p>
            <a:pPr marL="342900" lvl="1" indent="0" algn="r" rtl="1">
              <a:lnSpc>
                <a:spcPct val="100000"/>
              </a:lnSpc>
              <a:buClr>
                <a:srgbClr val="FF0000"/>
              </a:buClr>
              <a:buNone/>
            </a:pPr>
            <a:endParaRPr lang="en-US" sz="2400" b="1" dirty="0" smtClean="0">
              <a:solidFill>
                <a:srgbClr val="C00000"/>
              </a:solidFill>
              <a:cs typeface="B Mitra" panose="00000400000000000000" pitchFamily="2" charset="-78"/>
            </a:endParaRPr>
          </a:p>
          <a:p>
            <a:pPr lvl="1" algn="r" rtl="1">
              <a:lnSpc>
                <a:spcPct val="100000"/>
              </a:lnSpc>
              <a:buClr>
                <a:srgbClr val="FF0000"/>
              </a:buClr>
            </a:pPr>
            <a:r>
              <a:rPr lang="fa-IR" sz="2400" b="1" dirty="0" smtClean="0">
                <a:solidFill>
                  <a:srgbClr val="C00000"/>
                </a:solidFill>
                <a:cs typeface="B Mitra" panose="00000400000000000000" pitchFamily="2" charset="-78"/>
              </a:rPr>
              <a:t>مطالعات </a:t>
            </a:r>
            <a:r>
              <a:rPr lang="fa-IR" sz="2400" b="1" dirty="0">
                <a:solidFill>
                  <a:srgbClr val="C00000"/>
                </a:solidFill>
                <a:cs typeface="B Mitra" panose="00000400000000000000" pitchFamily="2" charset="-78"/>
              </a:rPr>
              <a:t>گزارش موردی </a:t>
            </a:r>
            <a:r>
              <a:rPr lang="en-US" sz="2400" b="1" dirty="0">
                <a:solidFill>
                  <a:srgbClr val="C00000"/>
                </a:solidFill>
                <a:cs typeface="B Mitra" panose="00000400000000000000" pitchFamily="2" charset="-78"/>
              </a:rPr>
              <a:t>(Case-report)</a:t>
            </a:r>
            <a:endParaRPr lang="fa-IR" sz="2400" b="1" dirty="0">
              <a:solidFill>
                <a:srgbClr val="C00000"/>
              </a:solidFill>
              <a:cs typeface="B Mitra" panose="00000400000000000000" pitchFamily="2" charset="-78"/>
            </a:endParaRPr>
          </a:p>
        </p:txBody>
      </p:sp>
      <p:sp>
        <p:nvSpPr>
          <p:cNvPr id="5" name="Date Placeholder 4"/>
          <p:cNvSpPr>
            <a:spLocks noGrp="1"/>
          </p:cNvSpPr>
          <p:nvPr>
            <p:ph type="dt" sz="half" idx="10"/>
          </p:nvPr>
        </p:nvSpPr>
        <p:spPr/>
        <p:txBody>
          <a:bodyPr/>
          <a:lstStyle/>
          <a:p>
            <a:pPr>
              <a:defRPr/>
            </a:pPr>
            <a:fld id="{19492C83-4CD0-4037-8480-EB5240B177FF}" type="datetime3">
              <a:rPr lang="en-US" smtClean="0">
                <a:solidFill>
                  <a:srgbClr val="FFFFFF"/>
                </a:solidFill>
              </a:rPr>
              <a:t>15 November 2021</a:t>
            </a:fld>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8</a:t>
            </a:fld>
            <a:endParaRPr lang="en-US" dirty="0">
              <a:solidFill>
                <a:srgbClr val="FFFFFF"/>
              </a:solidFill>
            </a:endParaRPr>
          </a:p>
        </p:txBody>
      </p:sp>
    </p:spTree>
    <p:extLst>
      <p:ext uri="{BB962C8B-B14F-4D97-AF65-F5344CB8AC3E}">
        <p14:creationId xmlns:p14="http://schemas.microsoft.com/office/powerpoint/2010/main" val="22775199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3200" dirty="0">
                <a:solidFill>
                  <a:srgbClr val="7030A0"/>
                </a:solidFill>
                <a:cs typeface="B Titr" panose="00000700000000000000" pitchFamily="2" charset="-78"/>
              </a:rPr>
              <a:t>انواع مقالات </a:t>
            </a:r>
            <a:r>
              <a:rPr lang="fa-IR" sz="3200" dirty="0" smtClean="0">
                <a:solidFill>
                  <a:srgbClr val="7030A0"/>
                </a:solidFill>
                <a:cs typeface="B Titr" panose="00000700000000000000" pitchFamily="2" charset="-78"/>
              </a:rPr>
              <a:t>علمی</a:t>
            </a:r>
            <a:r>
              <a:rPr lang="en-US" sz="3200" dirty="0" smtClean="0">
                <a:solidFill>
                  <a:srgbClr val="7030A0"/>
                </a:solidFill>
                <a:cs typeface="B Titr" panose="00000700000000000000" pitchFamily="2" charset="-78"/>
              </a:rPr>
              <a:t/>
            </a:r>
            <a:br>
              <a:rPr lang="en-US" sz="3200" dirty="0" smtClean="0">
                <a:solidFill>
                  <a:srgbClr val="7030A0"/>
                </a:solidFill>
                <a:cs typeface="B Titr" panose="00000700000000000000" pitchFamily="2" charset="-78"/>
              </a:rPr>
            </a:br>
            <a:r>
              <a:rPr lang="fa-IR" sz="2400" dirty="0" smtClean="0">
                <a:solidFill>
                  <a:schemeClr val="accent2">
                    <a:lumMod val="75000"/>
                  </a:schemeClr>
                </a:solidFill>
                <a:cs typeface="B Titr" panose="00000700000000000000" pitchFamily="2" charset="-78"/>
              </a:rPr>
              <a:t>مطالعات گزارش موردی </a:t>
            </a:r>
            <a:r>
              <a:rPr lang="en-US" sz="2400" dirty="0" smtClean="0">
                <a:solidFill>
                  <a:schemeClr val="accent2">
                    <a:lumMod val="75000"/>
                  </a:schemeClr>
                </a:solidFill>
                <a:cs typeface="B Titr" panose="00000700000000000000" pitchFamily="2" charset="-78"/>
              </a:rPr>
              <a:t>(Case report)</a:t>
            </a:r>
            <a:endParaRPr lang="en-US" sz="2800" dirty="0">
              <a:solidFill>
                <a:schemeClr val="accent2">
                  <a:lumMod val="75000"/>
                </a:schemeClr>
              </a:solidFill>
            </a:endParaRPr>
          </a:p>
        </p:txBody>
      </p:sp>
      <p:sp>
        <p:nvSpPr>
          <p:cNvPr id="3" name="Content Placeholder 2"/>
          <p:cNvSpPr>
            <a:spLocks noGrp="1"/>
          </p:cNvSpPr>
          <p:nvPr>
            <p:ph idx="1"/>
          </p:nvPr>
        </p:nvSpPr>
        <p:spPr/>
        <p:txBody>
          <a:bodyPr>
            <a:normAutofit lnSpcReduction="10000"/>
          </a:bodyPr>
          <a:lstStyle/>
          <a:p>
            <a:pPr algn="r" rtl="1"/>
            <a:r>
              <a:rPr lang="fa-IR" sz="2400" dirty="0" smtClean="0">
                <a:cs typeface="B Nazanin" panose="00000400000000000000" pitchFamily="2" charset="-78"/>
              </a:rPr>
              <a:t>نویسنده به بیان و توصیف یک مورد بالینی ویژه می پردازد.</a:t>
            </a:r>
          </a:p>
          <a:p>
            <a:pPr algn="r" rtl="1"/>
            <a:r>
              <a:rPr lang="fa-IR" sz="2400" dirty="0" smtClean="0">
                <a:cs typeface="B Nazanin" panose="00000400000000000000" pitchFamily="2" charset="-78"/>
              </a:rPr>
              <a:t>نیاز به دانش متدولوژی و آماری بالایی ندارد.</a:t>
            </a:r>
          </a:p>
          <a:p>
            <a:pPr algn="justLow" rtl="1"/>
            <a:r>
              <a:rPr lang="fa-IR" sz="2400" dirty="0" smtClean="0">
                <a:cs typeface="B Nazanin" panose="00000400000000000000" pitchFamily="2" charset="-78"/>
              </a:rPr>
              <a:t>صرف نادر بودن یک بیماری دلیل قانع کننده ای برای گزارش آن نیست بلکه حتما باید حاوی نکته آموزشی بالینی نظیر گزارش علامت غیر معمول یک بیماری، عارضه غیر معمول در پروسه درمان، گزارش اشتباهات در تشخیص و درمان و یا گزارش یک روش جدید درمانی و یا تشخیصی باشد.</a:t>
            </a:r>
          </a:p>
          <a:p>
            <a:pPr marL="0" indent="0" algn="r" rtl="1">
              <a:buNone/>
            </a:pPr>
            <a:r>
              <a:rPr lang="fa-IR" b="1" dirty="0" smtClean="0">
                <a:solidFill>
                  <a:schemeClr val="accent2">
                    <a:lumMod val="75000"/>
                  </a:schemeClr>
                </a:solidFill>
                <a:cs typeface="B Nazanin" panose="00000400000000000000" pitchFamily="2" charset="-78"/>
              </a:rPr>
              <a:t>ساختار مقالات گزارش موردی:</a:t>
            </a:r>
          </a:p>
          <a:p>
            <a:pPr marL="0" indent="0" algn="r" rtl="1">
              <a:lnSpc>
                <a:spcPct val="160000"/>
              </a:lnSpc>
              <a:buNone/>
            </a:pPr>
            <a:r>
              <a:rPr lang="fa-IR" dirty="0" smtClean="0">
                <a:cs typeface="B Nazanin" panose="00000400000000000000" pitchFamily="2" charset="-78"/>
              </a:rPr>
              <a:t>1. سابقه و هدف</a:t>
            </a:r>
          </a:p>
          <a:p>
            <a:pPr marL="0" indent="0" algn="r" rtl="1">
              <a:lnSpc>
                <a:spcPct val="160000"/>
              </a:lnSpc>
              <a:buNone/>
            </a:pPr>
            <a:r>
              <a:rPr lang="fa-IR" dirty="0" smtClean="0">
                <a:cs typeface="B Nazanin" panose="00000400000000000000" pitchFamily="2" charset="-78"/>
              </a:rPr>
              <a:t>2. گزارش بیماری</a:t>
            </a:r>
          </a:p>
          <a:p>
            <a:pPr marL="0" indent="0" algn="r" rtl="1">
              <a:lnSpc>
                <a:spcPct val="160000"/>
              </a:lnSpc>
              <a:buNone/>
            </a:pPr>
            <a:r>
              <a:rPr lang="fa-IR" dirty="0" smtClean="0">
                <a:cs typeface="B Nazanin" panose="00000400000000000000" pitchFamily="2" charset="-78"/>
              </a:rPr>
              <a:t>3. نتیجه گیری</a:t>
            </a:r>
            <a:endParaRPr lang="en-US" dirty="0">
              <a:cs typeface="B Nazanin" panose="00000400000000000000" pitchFamily="2" charset="-78"/>
            </a:endParaRPr>
          </a:p>
        </p:txBody>
      </p:sp>
      <p:sp>
        <p:nvSpPr>
          <p:cNvPr id="4" name="Date Placeholder 3"/>
          <p:cNvSpPr>
            <a:spLocks noGrp="1"/>
          </p:cNvSpPr>
          <p:nvPr>
            <p:ph type="dt" sz="half" idx="10"/>
          </p:nvPr>
        </p:nvSpPr>
        <p:spPr/>
        <p:txBody>
          <a:bodyPr/>
          <a:lstStyle/>
          <a:p>
            <a:pPr>
              <a:defRPr/>
            </a:pPr>
            <a:fld id="{A9048171-F970-4F69-A09F-B78975A5E651}" type="datetime3">
              <a:rPr lang="en-US" smtClean="0">
                <a:solidFill>
                  <a:srgbClr val="FFFFFF"/>
                </a:solidFill>
              </a:rPr>
              <a:t>15 November 2021</a:t>
            </a:fld>
            <a:endParaRPr lang="en-US">
              <a:solidFill>
                <a:srgbClr val="FFFFFF"/>
              </a:solidFill>
            </a:endParaRPr>
          </a:p>
        </p:txBody>
      </p:sp>
      <p:sp>
        <p:nvSpPr>
          <p:cNvPr id="5" name="Slide Number Placeholder 4"/>
          <p:cNvSpPr>
            <a:spLocks noGrp="1"/>
          </p:cNvSpPr>
          <p:nvPr>
            <p:ph type="sldNum" sz="quarter" idx="12"/>
          </p:nvPr>
        </p:nvSpPr>
        <p:spPr/>
        <p:txBody>
          <a:bodyPr/>
          <a:lstStyle/>
          <a:p>
            <a:pPr>
              <a:defRPr/>
            </a:pPr>
            <a:fld id="{D34F6F33-A457-496B-A484-C6AFA3A5769E}" type="slidenum">
              <a:rPr lang="en-US" smtClean="0">
                <a:solidFill>
                  <a:srgbClr val="FFFFFF"/>
                </a:solidFill>
              </a:rPr>
              <a:pPr>
                <a:defRPr/>
              </a:pPr>
              <a:t>9</a:t>
            </a:fld>
            <a:endParaRPr lang="en-US">
              <a:solidFill>
                <a:srgbClr val="FFFFFF"/>
              </a:solidFill>
            </a:endParaRPr>
          </a:p>
        </p:txBody>
      </p:sp>
    </p:spTree>
    <p:extLst>
      <p:ext uri="{BB962C8B-B14F-4D97-AF65-F5344CB8AC3E}">
        <p14:creationId xmlns:p14="http://schemas.microsoft.com/office/powerpoint/2010/main" val="22455454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3472</TotalTime>
  <Words>1557</Words>
  <Application>Microsoft Office PowerPoint</Application>
  <PresentationFormat>On-screen Show (4:3)</PresentationFormat>
  <Paragraphs>375</Paragraphs>
  <Slides>43</Slides>
  <Notes>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43</vt:i4>
      </vt:variant>
    </vt:vector>
  </HeadingPairs>
  <TitlesOfParts>
    <vt:vector size="55" baseType="lpstr">
      <vt:lpstr>Arial</vt:lpstr>
      <vt:lpstr>B Mitra</vt:lpstr>
      <vt:lpstr>B Nazanin</vt:lpstr>
      <vt:lpstr>B Titr</vt:lpstr>
      <vt:lpstr>Bodoni MT Black</vt:lpstr>
      <vt:lpstr>Calibri</vt:lpstr>
      <vt:lpstr>Calibri Light</vt:lpstr>
      <vt:lpstr>Majalla UI</vt:lpstr>
      <vt:lpstr>Times New Roman</vt:lpstr>
      <vt:lpstr>Titr</vt:lpstr>
      <vt:lpstr>Wingdings</vt:lpstr>
      <vt:lpstr>Office Theme</vt:lpstr>
      <vt:lpstr>PowerPoint Presentation</vt:lpstr>
      <vt:lpstr>PowerPoint Presentation</vt:lpstr>
      <vt:lpstr>انواع مقالات علمی</vt:lpstr>
      <vt:lpstr>انواع مقالات علمی مقاله اصیل پژوهشی Original Research/Article </vt:lpstr>
      <vt:lpstr>PowerPoint Presentation</vt:lpstr>
      <vt:lpstr>انواع مقالات علمی Review Article مقالات مروری</vt:lpstr>
      <vt:lpstr>PowerPoint Presentation</vt:lpstr>
      <vt:lpstr>انواع مقالات علمی سایر متونها  </vt:lpstr>
      <vt:lpstr>انواع مقالات علمی مطالعات گزارش موردی (Case report)</vt:lpstr>
      <vt:lpstr>PowerPoint Presentation</vt:lpstr>
      <vt:lpstr>آیتم های لازم برای سابمیت مقاله</vt:lpstr>
      <vt:lpstr>Cover letter</vt:lpstr>
      <vt:lpstr>PowerPoint Presentation</vt:lpstr>
      <vt:lpstr>Title Page</vt:lpstr>
      <vt:lpstr>Title Page</vt:lpstr>
      <vt:lpstr>شرایط نویسندگی مقالات</vt:lpstr>
      <vt:lpstr>Graphical abstract</vt:lpstr>
      <vt:lpstr>PowerPoint Presentation</vt:lpstr>
      <vt:lpstr>Highlights</vt:lpstr>
      <vt:lpstr>Highlights</vt:lpstr>
      <vt:lpstr>Copyright </vt:lpstr>
      <vt:lpstr>اصول نگارش علمی مقالات اصیل پژوهشی</vt:lpstr>
      <vt:lpstr>ساختار کلی مقاله</vt:lpstr>
      <vt:lpstr>PowerPoint Presentation</vt:lpstr>
      <vt:lpstr>عنوان نویسی در مقاله Title</vt:lpstr>
      <vt:lpstr>نکات مهم در عنوان نویسی در مقاله Title</vt:lpstr>
      <vt:lpstr>انواع روشهای عنوان نویسی  Title</vt:lpstr>
      <vt:lpstr>عنوان مقاله</vt:lpstr>
      <vt:lpstr>عنوان مقاله</vt:lpstr>
      <vt:lpstr>عنوان مقاله</vt:lpstr>
      <vt:lpstr>عنوان مقاله</vt:lpstr>
      <vt:lpstr>عنوان مقاله</vt:lpstr>
      <vt:lpstr>انواع نگارش عنوان</vt:lpstr>
      <vt:lpstr>عنوان مقاله</vt:lpstr>
      <vt:lpstr>عنوان مکرر Running title</vt:lpstr>
      <vt:lpstr>مشخصات نویسندگان</vt:lpstr>
      <vt:lpstr>مشخصات نویسندگان (Authors)</vt:lpstr>
      <vt:lpstr>مشخصات نویسندگان (Authors)</vt:lpstr>
      <vt:lpstr>PowerPoint Presentation</vt:lpstr>
      <vt:lpstr> چکیده در مقاله Abstract</vt:lpstr>
      <vt:lpstr> چکیده ساختارمند در مقاله Abstract</vt:lpstr>
      <vt:lpstr> چکیده بدون ساختار در مقاله Abstract</vt:lpstr>
      <vt:lpstr>PowerPoint Presentation</vt:lpstr>
    </vt:vector>
  </TitlesOfParts>
  <Company>MRT www.Win2Farsi.com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MRT Pack 20 DVDs</dc:creator>
  <cp:lastModifiedBy>dr-mehri</cp:lastModifiedBy>
  <cp:revision>498</cp:revision>
  <dcterms:created xsi:type="dcterms:W3CDTF">2009-03-21T01:56:29Z</dcterms:created>
  <dcterms:modified xsi:type="dcterms:W3CDTF">2021-11-15T09:13:48Z</dcterms:modified>
</cp:coreProperties>
</file>